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5"/>
  </p:sldMasterIdLst>
  <p:notesMasterIdLst>
    <p:notesMasterId r:id="rId36"/>
  </p:notesMasterIdLst>
  <p:sldIdLst>
    <p:sldId id="288" r:id="rId6"/>
    <p:sldId id="306" r:id="rId7"/>
    <p:sldId id="317" r:id="rId8"/>
    <p:sldId id="314" r:id="rId9"/>
    <p:sldId id="318" r:id="rId10"/>
    <p:sldId id="304" r:id="rId11"/>
    <p:sldId id="319" r:id="rId12"/>
    <p:sldId id="305" r:id="rId13"/>
    <p:sldId id="307" r:id="rId14"/>
    <p:sldId id="310" r:id="rId15"/>
    <p:sldId id="311" r:id="rId16"/>
    <p:sldId id="312" r:id="rId17"/>
    <p:sldId id="313" r:id="rId18"/>
    <p:sldId id="308" r:id="rId19"/>
    <p:sldId id="300" r:id="rId20"/>
    <p:sldId id="302" r:id="rId21"/>
    <p:sldId id="301" r:id="rId22"/>
    <p:sldId id="303" r:id="rId23"/>
    <p:sldId id="285" r:id="rId24"/>
    <p:sldId id="289" r:id="rId25"/>
    <p:sldId id="290" r:id="rId26"/>
    <p:sldId id="292" r:id="rId27"/>
    <p:sldId id="291" r:id="rId28"/>
    <p:sldId id="293" r:id="rId29"/>
    <p:sldId id="315" r:id="rId30"/>
    <p:sldId id="294" r:id="rId31"/>
    <p:sldId id="296" r:id="rId32"/>
    <p:sldId id="316" r:id="rId33"/>
    <p:sldId id="295" r:id="rId34"/>
    <p:sldId id="321" r:id="rId3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E47452"/>
    <a:srgbClr val="359BC0"/>
    <a:srgbClr val="55C6B4"/>
    <a:srgbClr val="CF4922"/>
    <a:srgbClr val="0F79BE"/>
    <a:srgbClr val="BBBDBF"/>
    <a:srgbClr val="C4E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02ABD4-5D6D-47CD-9D66-172710B345AA}" v="1478" dt="2025-02-12T13:40:38.3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51" autoAdjust="0"/>
  </p:normalViewPr>
  <p:slideViewPr>
    <p:cSldViewPr snapToGrid="0">
      <p:cViewPr varScale="1">
        <p:scale>
          <a:sx n="127" d="100"/>
          <a:sy n="127" d="100"/>
        </p:scale>
        <p:origin x="116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B4C97-B0AB-415A-87C7-A72C5EB9248F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2B7FA-AB46-4993-BA79-F306F77A2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328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https://www.fbu.org.uk/publications/scorched-firefighters-and-resilience-wildfires</a:t>
            </a:r>
          </a:p>
          <a:p>
            <a:endParaRPr lang="en-GB" dirty="0"/>
          </a:p>
          <a:p>
            <a:r>
              <a:rPr lang="en-GB" dirty="0"/>
              <a:t>https://www.firescotland.gov.uk/news/cannich-wildfire-update/</a:t>
            </a:r>
          </a:p>
          <a:p>
            <a:r>
              <a:rPr lang="en-GB" dirty="0"/>
              <a:t>https://en.wikipedia.org/wiki/Cannich_wildfire</a:t>
            </a:r>
          </a:p>
          <a:p>
            <a:endParaRPr lang="en-GB" dirty="0"/>
          </a:p>
          <a:p>
            <a:r>
              <a:rPr lang="en-GB" dirty="0"/>
              <a:t>https://www.virtual-swanage.co.uk/gallery/2324/large-heath-fire-near-littlesea-studland</a:t>
            </a:r>
          </a:p>
          <a:p>
            <a:r>
              <a:rPr lang="en-GB" dirty="0"/>
              <a:t>https://www.dwfire.org.uk/news/access-to-and-from-studland-affected-by-heath-fire/</a:t>
            </a:r>
          </a:p>
          <a:p>
            <a:endParaRPr lang="en-GB" dirty="0"/>
          </a:p>
          <a:p>
            <a:r>
              <a:rPr lang="en-GB" dirty="0"/>
              <a:t>https://www.fbu.org.uk/magazine/august-september-2023/london-july-2022-2496-emergency-calls-control-39-appliances-run-due</a:t>
            </a:r>
          </a:p>
          <a:p>
            <a:endParaRPr lang="en-GB" dirty="0"/>
          </a:p>
          <a:p>
            <a:r>
              <a:rPr lang="en-GB" dirty="0"/>
              <a:t>https://cdn.forestresearch.gov.uk/2022/05/UKFSPG026_CS6_Swinley.pdf</a:t>
            </a:r>
          </a:p>
          <a:p>
            <a:endParaRPr lang="en-GB" dirty="0"/>
          </a:p>
          <a:p>
            <a:r>
              <a:rPr lang="en-GB" dirty="0"/>
              <a:t>https://www.nationaltrust.org.uk/visit/northern-ireland/the-mournes/our-work-to-recover-from-the-fires-in-the-mournes</a:t>
            </a:r>
          </a:p>
          <a:p>
            <a:endParaRPr lang="en-GB" dirty="0"/>
          </a:p>
          <a:p>
            <a:r>
              <a:rPr lang="en-GB" dirty="0"/>
              <a:t>https://www.bbc.co.uk/news/articles/c4n4zjmzpego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2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83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https://www.lancs.live/news/lancashire-news/gallery/devastation-winter-hill-fire-no-2428659</a:t>
            </a:r>
          </a:p>
          <a:p>
            <a:r>
              <a:rPr lang="en-GB"/>
              <a:t>https://www.manchestereveningnews.co.uk/news/greater-manchester-news/gallery/incredible-pictures-show-what-happened-14851214</a:t>
            </a:r>
          </a:p>
          <a:p>
            <a:endParaRPr lang="en-GB"/>
          </a:p>
          <a:p>
            <a:r>
              <a:rPr lang="en-GB"/>
              <a:t>https://www.bbc.co.uk/news/uk-england-lancashire-44742632</a:t>
            </a:r>
          </a:p>
          <a:p>
            <a:endParaRPr lang="en-GB"/>
          </a:p>
          <a:p>
            <a:r>
              <a:rPr lang="en-GB"/>
              <a:t>Winter Hill – 30 km from Manchester City Centre north west</a:t>
            </a:r>
          </a:p>
          <a:p>
            <a:r>
              <a:rPr lang="en-GB"/>
              <a:t>Saddleworth Moor – 20 km east of Manchester city centre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071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845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936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821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515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54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192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04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AB718E9-3F82-424E-ABA2-5A9383359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1294" cy="5153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www.metoffice.gov.uk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bg2"/>
                </a:solidFill>
              </a:rPr>
              <a:t>© Crown Copyright</a:t>
            </a:r>
            <a:r>
              <a:rPr lang="fr-BE" sz="800" baseline="0">
                <a:solidFill>
                  <a:schemeClr val="bg2"/>
                </a:solidFill>
              </a:rPr>
              <a:t> 2025, Met Office</a:t>
            </a:r>
            <a:endParaRPr lang="en-GB" sz="80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634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AB718E9-3F82-424E-ABA2-5A9383359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www.metoffice.gov.uk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bg2"/>
                </a:solidFill>
              </a:rPr>
              <a:t>© Crown Copyright</a:t>
            </a:r>
            <a:r>
              <a:rPr lang="fr-BE" sz="800" baseline="0">
                <a:solidFill>
                  <a:schemeClr val="bg2"/>
                </a:solidFill>
              </a:rPr>
              <a:t> 2025, Met Office</a:t>
            </a:r>
            <a:endParaRPr lang="en-GB" sz="80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9728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ver-backg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www.metoffice.gov.uk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bg2"/>
                </a:solidFill>
              </a:rPr>
              <a:t>© Crown Copyright</a:t>
            </a:r>
            <a:r>
              <a:rPr lang="fr-BE" sz="800" baseline="0">
                <a:solidFill>
                  <a:schemeClr val="bg2"/>
                </a:solidFill>
              </a:rPr>
              <a:t> 2025, Met Office</a:t>
            </a:r>
            <a:endParaRPr lang="en-GB" sz="80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4508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2025,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6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2025,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7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pic>
        <p:nvPicPr>
          <p:cNvPr id="9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8486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2025, Met Office</a:t>
            </a:r>
            <a:endParaRPr lang="en-GB" sz="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7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</a:t>
            </a: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2025,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pic>
        <p:nvPicPr>
          <p:cNvPr id="18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4720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2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2400" y="1548000"/>
            <a:ext cx="40896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6747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59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567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8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9351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half" idx="10"/>
          </p:nvPr>
        </p:nvSpPr>
        <p:spPr>
          <a:xfrm>
            <a:off x="322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483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4087988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2272" y="1"/>
            <a:ext cx="4572000" cy="471678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97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347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709468"/>
            <a:ext cx="9144000" cy="402238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52413" y="818866"/>
            <a:ext cx="8639175" cy="378964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73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017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re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38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39"/>
            <a:ext cx="8640000" cy="9004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5480"/>
            <a:ext cx="8640000" cy="263252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874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BBBDBF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375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359BC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bg2"/>
                </a:solidFill>
              </a:rPr>
              <a:t>	</a:t>
            </a:r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11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E4745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154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55C6B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333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822593"/>
            <a:ext cx="9144000" cy="3415500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 sz="20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2000" y="699739"/>
            <a:ext cx="8640000" cy="9004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Questions?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82721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www.metoffice.gov.uk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217158" y="482721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>
                <a:solidFill>
                  <a:schemeClr val="tx1"/>
                </a:solidFill>
              </a:rPr>
              <a:t>© Crown Copyright</a:t>
            </a:r>
            <a:r>
              <a:rPr lang="fr-BE" sz="800" baseline="0">
                <a:solidFill>
                  <a:schemeClr val="tx1"/>
                </a:solidFill>
              </a:rPr>
              <a:t> 2025, Met Office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46704" y="2004607"/>
            <a:ext cx="8640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BE" sz="1600"/>
              <a:t>For more information </a:t>
            </a:r>
            <a:r>
              <a:rPr lang="fr-BE" sz="1600" err="1"/>
              <a:t>please</a:t>
            </a:r>
            <a:r>
              <a:rPr lang="fr-BE" sz="1600"/>
              <a:t> contact</a:t>
            </a:r>
            <a:endParaRPr lang="en-GB" sz="16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86704" y="3994278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en-US"/>
              <a:t>Insert phone number here</a:t>
            </a:r>
            <a:endParaRPr lang="en-GB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86704" y="3308732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Insert e-mail here</a:t>
            </a:r>
            <a:endParaRPr lang="en-GB"/>
          </a:p>
        </p:txBody>
      </p:sp>
      <p:pic>
        <p:nvPicPr>
          <p:cNvPr id="16" name="email-ico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9161" y="3293168"/>
            <a:ext cx="357677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hone-icon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419" y="3969028"/>
            <a:ext cx="415161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web-ico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24000" y="2617307"/>
            <a:ext cx="467999" cy="3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DF812764-35C6-4759-8316-7323965CEE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704" y="2627841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www.metoffice.gov.uk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25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57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00" y="1548000"/>
            <a:ext cx="86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MO_MASTER_black_mono_for_light_backg_RBG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183946" y="54592"/>
            <a:ext cx="1802343" cy="5652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8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>
                <a:solidFill>
                  <a:schemeClr val="tx1"/>
                </a:solidFill>
              </a:rPr>
              <a:t>	</a:t>
            </a:r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851910" y="4802317"/>
            <a:ext cx="143637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E5F9FE41-C8F9-47EF-94C3-C489748B47D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5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6" r:id="rId2"/>
    <p:sldLayoutId id="2147483659" r:id="rId3"/>
    <p:sldLayoutId id="2147483681" r:id="rId4"/>
    <p:sldLayoutId id="2147483684" r:id="rId5"/>
    <p:sldLayoutId id="2147483682" r:id="rId6"/>
    <p:sldLayoutId id="2147483685" r:id="rId7"/>
    <p:sldLayoutId id="2147483660" r:id="rId8"/>
    <p:sldLayoutId id="2147483662" r:id="rId9"/>
    <p:sldLayoutId id="2147483670" r:id="rId10"/>
    <p:sldLayoutId id="2147483669" r:id="rId11"/>
    <p:sldLayoutId id="2147483668" r:id="rId12"/>
    <p:sldLayoutId id="2147483664" r:id="rId13"/>
    <p:sldLayoutId id="2147483671" r:id="rId14"/>
    <p:sldLayoutId id="2147483665" r:id="rId15"/>
    <p:sldLayoutId id="2147483677" r:id="rId16"/>
    <p:sldLayoutId id="2147483672" r:id="rId17"/>
    <p:sldLayoutId id="2147483676" r:id="rId18"/>
    <p:sldLayoutId id="2147483674" r:id="rId19"/>
    <p:sldLayoutId id="2147483675" r:id="rId20"/>
    <p:sldLayoutId id="2147483673" r:id="rId21"/>
    <p:sldLayoutId id="2147483683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chestereveningnews.co.uk/news/greater-manchester-news/winter-hill-fire-drones-warning-14851786" TargetMode="External"/><Relationship Id="rId2" Type="http://schemas.openxmlformats.org/officeDocument/2006/relationships/hyperlink" Target="mailto:Benjamind.Drummond@metoffice.gov.uk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9.png"/><Relationship Id="rId3" Type="http://schemas.openxmlformats.org/officeDocument/2006/relationships/image" Target="../media/image11.jpeg"/><Relationship Id="rId7" Type="http://schemas.openxmlformats.org/officeDocument/2006/relationships/image" Target="../media/image14.sv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hyperlink" Target="https://www.southwales-fire.gov.uk/newsroom/news/firefighters-tackling-multiple-wildfires-across-south-wales/" TargetMode="External"/><Relationship Id="rId4" Type="http://schemas.openxmlformats.org/officeDocument/2006/relationships/hyperlink" Target="https://www.dailyrecord.co.uk/news/scottish-news/major-wildfire-continues-burn-near-30111807" TargetMode="External"/><Relationship Id="rId9" Type="http://schemas.openxmlformats.org/officeDocument/2006/relationships/image" Target="../media/image16.jpe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hyperlink" Target="https://www.gov.uk/government/publications/forestry-commission-wildfire-statistics-for-england-report-to-2020-21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opscience.iop.org/article/10.1088/1748-9326/abd9f2/pdf" TargetMode="External"/><Relationship Id="rId5" Type="http://schemas.openxmlformats.org/officeDocument/2006/relationships/image" Target="../media/image31.png"/><Relationship Id="rId4" Type="http://schemas.openxmlformats.org/officeDocument/2006/relationships/hyperlink" Target="https://nhess.copernicus.org/articles/22/559/2022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www.gov.uk/government/publications/forestry-commission-wildfire-statistics-for-england-report-to-2020-21" TargetMode="External"/><Relationship Id="rId7" Type="http://schemas.openxmlformats.org/officeDocument/2006/relationships/hyperlink" Target="https://www.gov.scot/publications/provision-analyses-scottish-fire-rescue-service-sfrs-incident-reporting-system-irs-data-relation-wildfire-incidents/pages/5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hyperlink" Target="https://www.gov.wales/sites/default/files/statistics-and-research/2023-11/grassland-fires-april-2022-march-2023-083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hyperlink" Target="https://en.wikipedia.org/wiki/2018_United_Kingdom_wildfires#/media/File:Wildfire_on_Winter_Hill_(geograph_5822979).jpg" TargetMode="External"/><Relationship Id="rId4" Type="http://schemas.openxmlformats.org/officeDocument/2006/relationships/hyperlink" Target="https://www.theguardian.com/uk-news/2018/jul/01/firefighters-from-seven-counties-fight-greater-manchester-moor-fires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bbc.co.uk/news/uk-england-manchester-44624021" TargetMode="External"/><Relationship Id="rId11" Type="http://schemas.openxmlformats.org/officeDocument/2006/relationships/hyperlink" Target="https://www.theguardian.com/uk-news/2018/jun/27/saddleworth-moor-wildfire-army-called-in-to-tackle-fire" TargetMode="External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hyperlink" Target="https://www.express.co.uk/news/uk/980860/Saddleworth-Moor-fire-news-2018-soldiers-troops-firefighters-blaze" TargetMode="External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uidance/heat-summary-chapter-10-wildfires-and-health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13" Type="http://schemas.openxmlformats.org/officeDocument/2006/relationships/image" Target="../media/image69.png"/><Relationship Id="rId18" Type="http://schemas.openxmlformats.org/officeDocument/2006/relationships/image" Target="../media/image74.svg"/><Relationship Id="rId3" Type="http://schemas.openxmlformats.org/officeDocument/2006/relationships/image" Target="../media/image59.png"/><Relationship Id="rId21" Type="http://schemas.openxmlformats.org/officeDocument/2006/relationships/image" Target="../media/image77.png"/><Relationship Id="rId7" Type="http://schemas.openxmlformats.org/officeDocument/2006/relationships/image" Target="../media/image63.png"/><Relationship Id="rId12" Type="http://schemas.openxmlformats.org/officeDocument/2006/relationships/image" Target="../media/image68.svg"/><Relationship Id="rId17" Type="http://schemas.openxmlformats.org/officeDocument/2006/relationships/image" Target="../media/image73.png"/><Relationship Id="rId2" Type="http://schemas.openxmlformats.org/officeDocument/2006/relationships/image" Target="../media/image58.jpeg"/><Relationship Id="rId16" Type="http://schemas.openxmlformats.org/officeDocument/2006/relationships/image" Target="../media/image72.svg"/><Relationship Id="rId20" Type="http://schemas.openxmlformats.org/officeDocument/2006/relationships/image" Target="../media/image76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sv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svg"/><Relationship Id="rId19" Type="http://schemas.openxmlformats.org/officeDocument/2006/relationships/image" Target="../media/image75.png"/><Relationship Id="rId4" Type="http://schemas.openxmlformats.org/officeDocument/2006/relationships/image" Target="../media/image60.svg"/><Relationship Id="rId9" Type="http://schemas.openxmlformats.org/officeDocument/2006/relationships/image" Target="../media/image65.png"/><Relationship Id="rId14" Type="http://schemas.openxmlformats.org/officeDocument/2006/relationships/image" Target="../media/image7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2.acom.ucar.edu/modeling/finn-fire-inventory-ncar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anchesterfire.gov.uk/media/2391/21-0122-gmfrs-fire-plan-2021-web.pdf" TargetMode="External"/><Relationship Id="rId2" Type="http://schemas.openxmlformats.org/officeDocument/2006/relationships/hyperlink" Target="https://www.ukclimaterisk.org/wp-content/uploads/2021/06/UK-Wildfires-and-their-Climate-Challenges.pdf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assets.publishing.service.gov.uk/media/65705b7a7391350013b03bbc/HECC-report-2023-chapter-10-wildfir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F6F60-162C-DDCA-2B2C-85B780499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001" y="698400"/>
            <a:ext cx="5128892" cy="1157696"/>
          </a:xfrm>
        </p:spPr>
        <p:txBody>
          <a:bodyPr>
            <a:normAutofit fontScale="90000"/>
          </a:bodyPr>
          <a:lstStyle/>
          <a:p>
            <a:r>
              <a:rPr lang="en-GB"/>
              <a:t>Air quality impacts of the 2018 Saddleworth Moor and Winter Hill fires</a:t>
            </a:r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845BC523-E389-AB89-0009-562F44AAE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000" y="1984271"/>
            <a:ext cx="4319999" cy="181429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Sensitivity to model grid resolution and comparison of Eulerian and Lagrangian transport</a:t>
            </a:r>
            <a:br>
              <a:rPr lang="en-GB" dirty="0"/>
            </a:br>
            <a:endParaRPr lang="en-GB" dirty="0"/>
          </a:p>
          <a:p>
            <a:r>
              <a:rPr lang="en-GB" sz="1400" dirty="0"/>
              <a:t>Benjamin Drummond</a:t>
            </a:r>
            <a:r>
              <a:rPr lang="en-GB" sz="1400" baseline="30000" dirty="0"/>
              <a:t>1</a:t>
            </a:r>
            <a:endParaRPr lang="en-GB" sz="1400" dirty="0"/>
          </a:p>
          <a:p>
            <a:r>
              <a:rPr lang="en-GB" sz="1400" dirty="0">
                <a:hlinkClick r:id="rId2"/>
              </a:rPr>
              <a:t>benjamin.drummond@metoffice.gov.uk</a:t>
            </a:r>
            <a:endParaRPr lang="en-GB" sz="1400" dirty="0"/>
          </a:p>
          <a:p>
            <a:r>
              <a:rPr lang="en-GB" sz="1400" dirty="0"/>
              <a:t>Ailish Graham</a:t>
            </a:r>
            <a:r>
              <a:rPr lang="en-GB" sz="1400" baseline="30000" dirty="0"/>
              <a:t>2,3</a:t>
            </a:r>
          </a:p>
          <a:p>
            <a:r>
              <a:rPr lang="en-GB" sz="1200" dirty="0"/>
              <a:t>Lucy Neal</a:t>
            </a:r>
            <a:r>
              <a:rPr lang="en-GB" sz="1200" baseline="30000" dirty="0"/>
              <a:t>1</a:t>
            </a:r>
            <a:r>
              <a:rPr lang="en-GB" sz="1200" dirty="0"/>
              <a:t>, Pedro Molina-Jimenez</a:t>
            </a:r>
            <a:r>
              <a:rPr lang="en-GB" sz="1200" baseline="30000" dirty="0"/>
              <a:t>1</a:t>
            </a:r>
            <a:r>
              <a:rPr lang="en-GB" sz="1200" dirty="0"/>
              <a:t>, Richard Pope</a:t>
            </a:r>
            <a:r>
              <a:rPr lang="en-GB" sz="1200" baseline="30000" dirty="0"/>
              <a:t>2,3</a:t>
            </a:r>
            <a:r>
              <a:rPr lang="en-GB" sz="1200" dirty="0"/>
              <a:t>, Carly Reddington</a:t>
            </a:r>
            <a:r>
              <a:rPr lang="en-GB" sz="1200" baseline="30000" dirty="0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908BC9-25EF-E64C-CFF8-5E5B29F75620}"/>
              </a:ext>
            </a:extLst>
          </p:cNvPr>
          <p:cNvSpPr txBox="1"/>
          <p:nvPr/>
        </p:nvSpPr>
        <p:spPr>
          <a:xfrm>
            <a:off x="252000" y="4068101"/>
            <a:ext cx="416973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aseline="30000" dirty="0"/>
              <a:t>1</a:t>
            </a:r>
            <a:r>
              <a:rPr lang="en-GB" sz="1100" dirty="0"/>
              <a:t>Atmospheric Dispersion and Air Quality, Met Office, UK</a:t>
            </a:r>
          </a:p>
          <a:p>
            <a:r>
              <a:rPr lang="en-GB" sz="1100" baseline="30000" dirty="0"/>
              <a:t>2</a:t>
            </a:r>
            <a:r>
              <a:rPr lang="en-GB" sz="1100" dirty="0"/>
              <a:t>School of Earth and Environment, University of Leeds, UK</a:t>
            </a:r>
          </a:p>
          <a:p>
            <a:r>
              <a:rPr lang="en-GB" sz="1100" baseline="30000" dirty="0"/>
              <a:t>3</a:t>
            </a:r>
            <a:r>
              <a:rPr lang="en-GB" sz="1100" dirty="0"/>
              <a:t>National Centre for Earth Observation, University of Leeds, UK</a:t>
            </a:r>
          </a:p>
        </p:txBody>
      </p:sp>
      <p:pic>
        <p:nvPicPr>
          <p:cNvPr id="6" name="Picture 5" descr="A building with a steeple in the distanc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9D049538-1680-829B-948B-77DAC6DF82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701" y="1333534"/>
            <a:ext cx="4169732" cy="277982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46FDA0-63F1-ABFD-DACD-715C0488D1D1}"/>
              </a:ext>
            </a:extLst>
          </p:cNvPr>
          <p:cNvSpPr txBox="1"/>
          <p:nvPr/>
        </p:nvSpPr>
        <p:spPr>
          <a:xfrm>
            <a:off x="6972300" y="4068101"/>
            <a:ext cx="20665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/>
              <a:t>The Winter Hill fire. Credit: Ashley Stocks</a:t>
            </a:r>
          </a:p>
        </p:txBody>
      </p:sp>
    </p:spTree>
    <p:extLst>
      <p:ext uri="{BB962C8B-B14F-4D97-AF65-F5344CB8AC3E}">
        <p14:creationId xmlns:p14="http://schemas.microsoft.com/office/powerpoint/2010/main" val="420537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8D0F1-7168-BBE6-D32D-54873C7F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united kingdom&#10;&#10;Description automatically generated">
            <a:extLst>
              <a:ext uri="{FF2B5EF4-FFF2-40B4-BE49-F238E27FC236}">
                <a16:creationId xmlns:a16="http://schemas.microsoft.com/office/drawing/2014/main" id="{A51FC525-FD05-4EE0-5791-576A46769E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8"/>
          <a:stretch/>
        </p:blipFill>
        <p:spPr>
          <a:xfrm>
            <a:off x="2833030" y="762683"/>
            <a:ext cx="2490278" cy="3037171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689A89EB-B6C6-6BC7-9B22-0477EF54AB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496" y="81478"/>
            <a:ext cx="1390651" cy="185420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1BE951-8615-D50F-1859-0FD9ABF208F3}"/>
              </a:ext>
            </a:extLst>
          </p:cNvPr>
          <p:cNvSpPr txBox="1"/>
          <p:nvPr/>
        </p:nvSpPr>
        <p:spPr>
          <a:xfrm>
            <a:off x="3454147" y="65431"/>
            <a:ext cx="1893467" cy="9951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Cannich, N Scotland</a:t>
            </a:r>
          </a:p>
          <a:p>
            <a:r>
              <a:rPr lang="en-GB" sz="1000" dirty="0"/>
              <a:t>May 2023</a:t>
            </a:r>
          </a:p>
          <a:p>
            <a:r>
              <a:rPr lang="en-GB" sz="1000" dirty="0"/>
              <a:t>15 km</a:t>
            </a:r>
            <a:r>
              <a:rPr lang="en-GB" sz="1000" baseline="30000" dirty="0"/>
              <a:t>2 </a:t>
            </a:r>
            <a:r>
              <a:rPr lang="en-GB" sz="1000" dirty="0"/>
              <a:t>(1500 ha)</a:t>
            </a:r>
          </a:p>
          <a:p>
            <a:r>
              <a:rPr lang="en-GB" sz="1000" dirty="0"/>
              <a:t>Scrub and woodland</a:t>
            </a:r>
          </a:p>
          <a:p>
            <a:r>
              <a:rPr lang="en-GB" sz="1000" dirty="0"/>
              <a:t>30+ firefighters, 9+ appliances</a:t>
            </a:r>
          </a:p>
          <a:p>
            <a:endParaRPr lang="en-GB" sz="1000" baseline="30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5B9FEB-0962-9F16-4FEC-20F9FC659B5A}"/>
              </a:ext>
            </a:extLst>
          </p:cNvPr>
          <p:cNvSpPr txBox="1"/>
          <p:nvPr/>
        </p:nvSpPr>
        <p:spPr>
          <a:xfrm>
            <a:off x="7477442" y="3715122"/>
            <a:ext cx="1868336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Studland, Dorset </a:t>
            </a:r>
          </a:p>
          <a:p>
            <a:r>
              <a:rPr lang="en-GB" sz="1000" dirty="0"/>
              <a:t>August 2022</a:t>
            </a:r>
          </a:p>
          <a:p>
            <a:r>
              <a:rPr lang="en-GB" sz="1000" dirty="0"/>
              <a:t>5 ha of heathland</a:t>
            </a:r>
          </a:p>
          <a:p>
            <a:r>
              <a:rPr lang="en-GB" sz="1000" dirty="0"/>
              <a:t>90 firefighters</a:t>
            </a:r>
          </a:p>
          <a:p>
            <a:r>
              <a:rPr lang="en-GB" sz="1000" dirty="0"/>
              <a:t>Barbeque/campfire ignition</a:t>
            </a:r>
          </a:p>
          <a:p>
            <a:endParaRPr lang="en-GB" sz="1000" baseline="30000" dirty="0"/>
          </a:p>
        </p:txBody>
      </p:sp>
      <p:pic>
        <p:nvPicPr>
          <p:cNvPr id="15" name="Graphic 14" descr="Fire with solid fill">
            <a:extLst>
              <a:ext uri="{FF2B5EF4-FFF2-40B4-BE49-F238E27FC236}">
                <a16:creationId xmlns:a16="http://schemas.microsoft.com/office/drawing/2014/main" id="{D4AD4442-C4C6-7510-16CD-36B09991C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8904" y="1286898"/>
            <a:ext cx="402273" cy="402273"/>
          </a:xfrm>
          <a:prstGeom prst="rect">
            <a:avLst/>
          </a:prstGeom>
        </p:spPr>
      </p:pic>
      <p:pic>
        <p:nvPicPr>
          <p:cNvPr id="16" name="Graphic 15" descr="Fire with solid fill">
            <a:extLst>
              <a:ext uri="{FF2B5EF4-FFF2-40B4-BE49-F238E27FC236}">
                <a16:creationId xmlns:a16="http://schemas.microsoft.com/office/drawing/2014/main" id="{0B469AE7-BA2A-2CD4-9974-5CEDC30A4F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53574" y="3264478"/>
            <a:ext cx="402273" cy="402273"/>
          </a:xfrm>
          <a:prstGeom prst="rect">
            <a:avLst/>
          </a:prstGeom>
        </p:spPr>
      </p:pic>
      <p:pic>
        <p:nvPicPr>
          <p:cNvPr id="20" name="Graphic 19" descr="Fire with solid fill">
            <a:extLst>
              <a:ext uri="{FF2B5EF4-FFF2-40B4-BE49-F238E27FC236}">
                <a16:creationId xmlns:a16="http://schemas.microsoft.com/office/drawing/2014/main" id="{E8085B8B-39AF-7543-2620-95AC978D6E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3911" y="2930238"/>
            <a:ext cx="402273" cy="402273"/>
          </a:xfrm>
          <a:prstGeom prst="rect">
            <a:avLst/>
          </a:prstGeom>
        </p:spPr>
      </p:pic>
      <p:pic>
        <p:nvPicPr>
          <p:cNvPr id="22" name="Picture 21" descr="A fire in the woods&#10;&#10;Description automatically generated">
            <a:extLst>
              <a:ext uri="{FF2B5EF4-FFF2-40B4-BE49-F238E27FC236}">
                <a16:creationId xmlns:a16="http://schemas.microsoft.com/office/drawing/2014/main" id="{0881536C-4EEA-DD93-87B9-13D090052B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7491823" y="100528"/>
            <a:ext cx="1421533" cy="149260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74ABB00-FC57-C086-E0D1-CD5FA4CBBFCA}"/>
              </a:ext>
            </a:extLst>
          </p:cNvPr>
          <p:cNvSpPr txBox="1"/>
          <p:nvPr/>
        </p:nvSpPr>
        <p:spPr>
          <a:xfrm>
            <a:off x="6930607" y="1593137"/>
            <a:ext cx="2097049" cy="841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b="1" dirty="0" err="1"/>
              <a:t>Swinley</a:t>
            </a:r>
            <a:r>
              <a:rPr lang="en-GB" sz="1200" b="1" dirty="0"/>
              <a:t> Forest, Berkshire </a:t>
            </a:r>
          </a:p>
          <a:p>
            <a:pPr algn="r"/>
            <a:r>
              <a:rPr lang="en-GB" sz="1000" dirty="0"/>
              <a:t>May 2011</a:t>
            </a:r>
          </a:p>
          <a:p>
            <a:pPr algn="r"/>
            <a:r>
              <a:rPr lang="en-GB" sz="1000" dirty="0"/>
              <a:t>300 ha</a:t>
            </a:r>
          </a:p>
          <a:p>
            <a:pPr algn="r"/>
            <a:r>
              <a:rPr lang="en-GB" sz="1000" dirty="0"/>
              <a:t>300 firefighters, 50 fire appliances</a:t>
            </a:r>
          </a:p>
          <a:p>
            <a:pPr algn="r"/>
            <a:endParaRPr lang="en-GB" sz="1000" baseline="30000" dirty="0"/>
          </a:p>
        </p:txBody>
      </p:sp>
      <p:pic>
        <p:nvPicPr>
          <p:cNvPr id="24" name="Graphic 23" descr="Fire with solid fill">
            <a:extLst>
              <a:ext uri="{FF2B5EF4-FFF2-40B4-BE49-F238E27FC236}">
                <a16:creationId xmlns:a16="http://schemas.microsoft.com/office/drawing/2014/main" id="{D0BBC3C5-97E4-712F-EFBD-CADBCB4C8A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18870" y="2946171"/>
            <a:ext cx="402273" cy="402273"/>
          </a:xfrm>
          <a:prstGeom prst="rect">
            <a:avLst/>
          </a:prstGeom>
        </p:spPr>
      </p:pic>
      <p:pic>
        <p:nvPicPr>
          <p:cNvPr id="26" name="Picture 25" descr="A fire in the mountains at night&#10;&#10;Description automatically generated">
            <a:extLst>
              <a:ext uri="{FF2B5EF4-FFF2-40B4-BE49-F238E27FC236}">
                <a16:creationId xmlns:a16="http://schemas.microsoft.com/office/drawing/2014/main" id="{376727F3-6ABA-BC9F-2EDD-FC44CF817C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0" y="1956434"/>
            <a:ext cx="2078657" cy="116924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FE4587B-5D57-51C0-9DCE-F38654CA5B79}"/>
              </a:ext>
            </a:extLst>
          </p:cNvPr>
          <p:cNvSpPr txBox="1"/>
          <p:nvPr/>
        </p:nvSpPr>
        <p:spPr>
          <a:xfrm>
            <a:off x="49978" y="3093523"/>
            <a:ext cx="21307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Mourne Mountains, NI</a:t>
            </a:r>
          </a:p>
          <a:p>
            <a:r>
              <a:rPr lang="en-GB" sz="1000" dirty="0"/>
              <a:t>April 2021</a:t>
            </a:r>
          </a:p>
          <a:p>
            <a:r>
              <a:rPr lang="en-GB" sz="1000" dirty="0"/>
              <a:t>300 ha gorse and mountain terrain</a:t>
            </a:r>
          </a:p>
          <a:p>
            <a:r>
              <a:rPr lang="en-GB" sz="1000" dirty="0"/>
              <a:t>60 firefighters, 12 appliances</a:t>
            </a:r>
          </a:p>
        </p:txBody>
      </p:sp>
      <p:pic>
        <p:nvPicPr>
          <p:cNvPr id="28" name="Graphic 27" descr="Fire with solid fill">
            <a:extLst>
              <a:ext uri="{FF2B5EF4-FFF2-40B4-BE49-F238E27FC236}">
                <a16:creationId xmlns:a16="http://schemas.microsoft.com/office/drawing/2014/main" id="{BC610605-7B93-58C2-6D8D-CC431C8BB6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88157" y="2158430"/>
            <a:ext cx="402273" cy="40227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95CB0FB-24C7-F703-B85A-08A32F62D6E6}"/>
              </a:ext>
            </a:extLst>
          </p:cNvPr>
          <p:cNvSpPr txBox="1"/>
          <p:nvPr/>
        </p:nvSpPr>
        <p:spPr>
          <a:xfrm>
            <a:off x="1091558" y="3884759"/>
            <a:ext cx="1594937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South Wales</a:t>
            </a:r>
          </a:p>
          <a:p>
            <a:r>
              <a:rPr lang="en-GB" sz="1000" dirty="0"/>
              <a:t>April - June 2023</a:t>
            </a:r>
          </a:p>
          <a:p>
            <a:r>
              <a:rPr lang="en-GB" sz="1000" dirty="0">
                <a:hlinkClick r:id="rId10"/>
              </a:rPr>
              <a:t>SWFRS</a:t>
            </a:r>
            <a:r>
              <a:rPr lang="en-GB" sz="1000" dirty="0"/>
              <a:t> attend ~400 grass and wildfires</a:t>
            </a:r>
          </a:p>
        </p:txBody>
      </p:sp>
      <p:pic>
        <p:nvPicPr>
          <p:cNvPr id="32" name="Graphic 31" descr="Fire with solid fill">
            <a:extLst>
              <a:ext uri="{FF2B5EF4-FFF2-40B4-BE49-F238E27FC236}">
                <a16:creationId xmlns:a16="http://schemas.microsoft.com/office/drawing/2014/main" id="{2D0B38C9-844D-EA58-BED0-3AD62B2AE4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33949" y="2946171"/>
            <a:ext cx="402273" cy="402273"/>
          </a:xfrm>
          <a:prstGeom prst="rect">
            <a:avLst/>
          </a:prstGeom>
        </p:spPr>
      </p:pic>
      <p:pic>
        <p:nvPicPr>
          <p:cNvPr id="33" name="Graphic 32" descr="Fire with solid fill">
            <a:extLst>
              <a:ext uri="{FF2B5EF4-FFF2-40B4-BE49-F238E27FC236}">
                <a16:creationId xmlns:a16="http://schemas.microsoft.com/office/drawing/2014/main" id="{3208D973-0149-61BA-1710-CBCF8AFFCD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0269" y="2518838"/>
            <a:ext cx="402273" cy="402273"/>
          </a:xfrm>
          <a:prstGeom prst="rect">
            <a:avLst/>
          </a:prstGeom>
        </p:spPr>
      </p:pic>
      <p:pic>
        <p:nvPicPr>
          <p:cNvPr id="35" name="Picture 34" descr="A large smoke cloud over a mountain&#10;&#10;Description automatically generated">
            <a:extLst>
              <a:ext uri="{FF2B5EF4-FFF2-40B4-BE49-F238E27FC236}">
                <a16:creationId xmlns:a16="http://schemas.microsoft.com/office/drawing/2014/main" id="{1276CB74-2085-9A63-3A6A-ECFBDDD7ADF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84" y="1378882"/>
            <a:ext cx="1853830" cy="123462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8FBFE79-7D52-DBD4-D711-D0E236D83395}"/>
              </a:ext>
            </a:extLst>
          </p:cNvPr>
          <p:cNvSpPr txBox="1"/>
          <p:nvPr/>
        </p:nvSpPr>
        <p:spPr>
          <a:xfrm>
            <a:off x="5506369" y="593073"/>
            <a:ext cx="1823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Saddleworth Moor and Winter Hill</a:t>
            </a:r>
          </a:p>
          <a:p>
            <a:r>
              <a:rPr lang="en-GB" sz="1050" dirty="0"/>
              <a:t>June-July 2018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5CAB7D-5C81-7338-BAD7-D5C669852B2F}"/>
              </a:ext>
            </a:extLst>
          </p:cNvPr>
          <p:cNvSpPr txBox="1"/>
          <p:nvPr/>
        </p:nvSpPr>
        <p:spPr>
          <a:xfrm>
            <a:off x="8313610" y="1400635"/>
            <a:ext cx="13442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>
                <a:solidFill>
                  <a:schemeClr val="bg2"/>
                </a:solidFill>
              </a:rPr>
              <a:t>Rob </a:t>
            </a:r>
            <a:r>
              <a:rPr lang="en-GB" sz="600" dirty="0" err="1">
                <a:solidFill>
                  <a:schemeClr val="bg2"/>
                </a:solidFill>
              </a:rPr>
              <a:t>Gazzard</a:t>
            </a:r>
            <a:endParaRPr lang="en-GB" sz="600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9950B0-7BEB-FE7B-834D-21626A51E992}"/>
              </a:ext>
            </a:extLst>
          </p:cNvPr>
          <p:cNvSpPr txBox="1"/>
          <p:nvPr/>
        </p:nvSpPr>
        <p:spPr>
          <a:xfrm>
            <a:off x="2063496" y="1727377"/>
            <a:ext cx="463354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2"/>
                </a:solidFill>
              </a:rPr>
              <a:t>Fort Augustus Fire Station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1950B6-BCF0-34B7-5A2F-A09AF92B81B4}"/>
              </a:ext>
            </a:extLst>
          </p:cNvPr>
          <p:cNvSpPr txBox="1"/>
          <p:nvPr/>
        </p:nvSpPr>
        <p:spPr>
          <a:xfrm>
            <a:off x="49978" y="1941525"/>
            <a:ext cx="477861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>
                <a:solidFill>
                  <a:schemeClr val="bg2"/>
                </a:solidFill>
              </a:rPr>
              <a:t>@DeeJayDready/PA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787DDA-D5D9-5D23-AC0C-D35BC44B1E32}"/>
              </a:ext>
            </a:extLst>
          </p:cNvPr>
          <p:cNvSpPr txBox="1"/>
          <p:nvPr/>
        </p:nvSpPr>
        <p:spPr>
          <a:xfrm>
            <a:off x="4997408" y="2437647"/>
            <a:ext cx="477861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>
                <a:solidFill>
                  <a:schemeClr val="bg2"/>
                </a:solidFill>
              </a:rPr>
              <a:t>SWNS</a:t>
            </a:r>
          </a:p>
        </p:txBody>
      </p:sp>
      <p:pic>
        <p:nvPicPr>
          <p:cNvPr id="40" name="Picture 39" descr="A firefighter standing in front of a fire&#10;&#10;Description automatically generated">
            <a:extLst>
              <a:ext uri="{FF2B5EF4-FFF2-40B4-BE49-F238E27FC236}">
                <a16:creationId xmlns:a16="http://schemas.microsoft.com/office/drawing/2014/main" id="{BE508581-65DA-53D1-75F9-EFF4135874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493" y="3017310"/>
            <a:ext cx="1263875" cy="168516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178998A-A993-385C-50BC-F2479C84EC29}"/>
              </a:ext>
            </a:extLst>
          </p:cNvPr>
          <p:cNvSpPr txBox="1"/>
          <p:nvPr/>
        </p:nvSpPr>
        <p:spPr>
          <a:xfrm>
            <a:off x="1885871" y="4841487"/>
            <a:ext cx="52645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See </a:t>
            </a:r>
            <a:r>
              <a:rPr lang="en-GB" sz="1200" b="1" dirty="0"/>
              <a:t>Belcher et al 2021 </a:t>
            </a:r>
            <a:r>
              <a:rPr lang="en-GB" sz="1200" dirty="0"/>
              <a:t>for more details of some of these and other events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B7658E-E102-4C5C-E476-BA005C72828A}"/>
              </a:ext>
            </a:extLst>
          </p:cNvPr>
          <p:cNvSpPr/>
          <p:nvPr/>
        </p:nvSpPr>
        <p:spPr>
          <a:xfrm>
            <a:off x="5191267" y="3330080"/>
            <a:ext cx="288388" cy="48533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0EC20D-2F03-7EE3-3358-55BBC39CDA32}"/>
              </a:ext>
            </a:extLst>
          </p:cNvPr>
          <p:cNvSpPr/>
          <p:nvPr/>
        </p:nvSpPr>
        <p:spPr>
          <a:xfrm rot="5571876">
            <a:off x="4985555" y="3564967"/>
            <a:ext cx="288388" cy="48533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arge fire in the middle of a field&#10;&#10;Description automatically generated">
            <a:extLst>
              <a:ext uri="{FF2B5EF4-FFF2-40B4-BE49-F238E27FC236}">
                <a16:creationId xmlns:a16="http://schemas.microsoft.com/office/drawing/2014/main" id="{01F68B11-BC56-5A8A-1E4F-7970EB3B885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560" y="2488518"/>
            <a:ext cx="1868336" cy="1245112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FAB673-A665-EA83-2B95-905517D4BC5F}"/>
              </a:ext>
            </a:extLst>
          </p:cNvPr>
          <p:cNvSpPr txBox="1"/>
          <p:nvPr/>
        </p:nvSpPr>
        <p:spPr>
          <a:xfrm>
            <a:off x="6977961" y="4492027"/>
            <a:ext cx="476103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2"/>
                </a:solidFill>
              </a:rPr>
              <a:t>Brian Dorey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14C594-C20C-871C-7A3B-B3C69358F6C1}"/>
              </a:ext>
            </a:extLst>
          </p:cNvPr>
          <p:cNvSpPr txBox="1"/>
          <p:nvPr/>
        </p:nvSpPr>
        <p:spPr>
          <a:xfrm>
            <a:off x="3937929" y="3828092"/>
            <a:ext cx="2480166" cy="9951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Greater London</a:t>
            </a:r>
          </a:p>
          <a:p>
            <a:r>
              <a:rPr lang="en-GB" sz="1000" dirty="0"/>
              <a:t>July 2022</a:t>
            </a:r>
          </a:p>
          <a:p>
            <a:r>
              <a:rPr lang="en-GB" sz="1000" dirty="0"/>
              <a:t>59 separate grass fires in one day</a:t>
            </a:r>
          </a:p>
          <a:p>
            <a:r>
              <a:rPr lang="en-GB" sz="1000" dirty="0"/>
              <a:t>41 properties including homes destroyed</a:t>
            </a:r>
          </a:p>
          <a:p>
            <a:r>
              <a:rPr lang="en-GB" sz="1000" dirty="0"/>
              <a:t>Record breaking UK temperatures</a:t>
            </a:r>
          </a:p>
          <a:p>
            <a:endParaRPr lang="en-GB" sz="1000" baseline="30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81840B6-7D34-5B4A-8811-F359C7297C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9667" y="2921111"/>
            <a:ext cx="1967825" cy="123105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3FB43F0-A12E-9925-75B3-58167FF31E6A}"/>
              </a:ext>
            </a:extLst>
          </p:cNvPr>
          <p:cNvSpPr txBox="1"/>
          <p:nvPr/>
        </p:nvSpPr>
        <p:spPr>
          <a:xfrm>
            <a:off x="2358493" y="4517812"/>
            <a:ext cx="476103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2"/>
                </a:solidFill>
              </a:rPr>
              <a:t>Garan Thomas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EA5E87-08C0-01F5-9838-84AF23C708AE}"/>
              </a:ext>
            </a:extLst>
          </p:cNvPr>
          <p:cNvSpPr txBox="1"/>
          <p:nvPr/>
        </p:nvSpPr>
        <p:spPr>
          <a:xfrm>
            <a:off x="6596404" y="3946344"/>
            <a:ext cx="477861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2"/>
                </a:solidFill>
              </a:rPr>
              <a:t>Bradley Page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537729-191A-EE5E-FEFC-BE641A124371}"/>
              </a:ext>
            </a:extLst>
          </p:cNvPr>
          <p:cNvSpPr txBox="1"/>
          <p:nvPr/>
        </p:nvSpPr>
        <p:spPr>
          <a:xfrm>
            <a:off x="7235892" y="3549123"/>
            <a:ext cx="476103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2"/>
                </a:solidFill>
              </a:rPr>
              <a:t>Brian Dorey </a:t>
            </a:r>
          </a:p>
        </p:txBody>
      </p:sp>
    </p:spTree>
    <p:extLst>
      <p:ext uri="{BB962C8B-B14F-4D97-AF65-F5344CB8AC3E}">
        <p14:creationId xmlns:p14="http://schemas.microsoft.com/office/powerpoint/2010/main" val="89717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23" grpId="0"/>
      <p:bldP spid="27" grpId="0"/>
      <p:bldP spid="31" grpId="0"/>
      <p:bldP spid="36" grpId="0"/>
      <p:bldP spid="2" grpId="0"/>
      <p:bldP spid="7" grpId="0"/>
      <p:bldP spid="25" grpId="0"/>
      <p:bldP spid="38" grpId="0"/>
      <p:bldP spid="41" grpId="0"/>
      <p:bldP spid="9" grpId="0"/>
      <p:bldP spid="19" grpId="0"/>
      <p:bldP spid="17" grpId="0"/>
      <p:bldP spid="21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B12570-97E5-A801-45C0-076E61583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365" y="9459"/>
            <a:ext cx="3381718" cy="2361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D56872-9642-94F2-853B-3CCCB31440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52"/>
          <a:stretch/>
        </p:blipFill>
        <p:spPr>
          <a:xfrm>
            <a:off x="5487668" y="2370831"/>
            <a:ext cx="3381718" cy="2361372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2F089D-9E80-42E9-3CA1-7627FD77238B}"/>
              </a:ext>
            </a:extLst>
          </p:cNvPr>
          <p:cNvSpPr txBox="1"/>
          <p:nvPr/>
        </p:nvSpPr>
        <p:spPr>
          <a:xfrm>
            <a:off x="2850082" y="184003"/>
            <a:ext cx="2549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Data source: </a:t>
            </a:r>
            <a:r>
              <a:rPr lang="en-GB" sz="1200">
                <a:hlinkClick r:id="rId5"/>
              </a:rPr>
              <a:t>Forestry Commission</a:t>
            </a:r>
            <a:endParaRPr lang="en-GB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B11300-2E16-4724-04A6-485A5FBE999C}"/>
              </a:ext>
            </a:extLst>
          </p:cNvPr>
          <p:cNvSpPr txBox="1"/>
          <p:nvPr/>
        </p:nvSpPr>
        <p:spPr>
          <a:xfrm>
            <a:off x="2850082" y="-15721"/>
            <a:ext cx="2533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Wildfire statistics for </a:t>
            </a:r>
            <a:r>
              <a:rPr lang="en-GB" sz="1400" b="1"/>
              <a:t>England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84B84A-9E65-F3F3-FEBA-EF590F389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91" y="628793"/>
            <a:ext cx="4978527" cy="2361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A00BED-3D5D-D614-3353-3A8FCB348A65}"/>
              </a:ext>
            </a:extLst>
          </p:cNvPr>
          <p:cNvSpPr txBox="1"/>
          <p:nvPr/>
        </p:nvSpPr>
        <p:spPr>
          <a:xfrm>
            <a:off x="2126936" y="351794"/>
            <a:ext cx="91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2009-2021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32E681-655A-D924-3DE1-10A4B0305785}"/>
              </a:ext>
            </a:extLst>
          </p:cNvPr>
          <p:cNvSpPr txBox="1"/>
          <p:nvPr/>
        </p:nvSpPr>
        <p:spPr>
          <a:xfrm>
            <a:off x="4180392" y="3531835"/>
            <a:ext cx="9236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/>
              <a:t>1600 ha</a:t>
            </a:r>
          </a:p>
          <a:p>
            <a:pPr algn="ctr"/>
            <a:r>
              <a:rPr lang="en-GB" sz="1000"/>
              <a:t>Isles of Scilly</a:t>
            </a:r>
            <a:br>
              <a:rPr lang="en-GB" sz="1000"/>
            </a:br>
            <a:r>
              <a:rPr lang="en-GB" sz="1000"/>
              <a:t>(land area)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38749C-B0F6-6866-2009-AEDE150A37B3}"/>
              </a:ext>
            </a:extLst>
          </p:cNvPr>
          <p:cNvSpPr txBox="1"/>
          <p:nvPr/>
        </p:nvSpPr>
        <p:spPr>
          <a:xfrm>
            <a:off x="330549" y="3435374"/>
            <a:ext cx="8787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/>
              <a:t>1 ha</a:t>
            </a:r>
          </a:p>
          <a:p>
            <a:pPr algn="ctr"/>
            <a:r>
              <a:rPr lang="en-GB" sz="1000" dirty="0"/>
              <a:t>Sandy Park </a:t>
            </a:r>
            <a:br>
              <a:rPr lang="en-GB" sz="1000" dirty="0"/>
            </a:br>
            <a:r>
              <a:rPr lang="en-GB" sz="1000" dirty="0"/>
              <a:t>Rugby Pitch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7E9CE6-5086-87C6-3269-A82AFB32D0EF}"/>
              </a:ext>
            </a:extLst>
          </p:cNvPr>
          <p:cNvSpPr txBox="1"/>
          <p:nvPr/>
        </p:nvSpPr>
        <p:spPr>
          <a:xfrm>
            <a:off x="1172488" y="3486912"/>
            <a:ext cx="12987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/>
              <a:t>12 ha</a:t>
            </a:r>
          </a:p>
          <a:p>
            <a:pPr algn="ctr"/>
            <a:r>
              <a:rPr lang="en-GB" sz="1000"/>
              <a:t>Eden Project</a:t>
            </a:r>
          </a:p>
          <a:p>
            <a:pPr algn="ctr"/>
            <a:r>
              <a:rPr lang="en-GB" sz="1000"/>
              <a:t>(biomes &amp; gardens)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49F0A5-67F3-71C1-B84F-E91587629D75}"/>
              </a:ext>
            </a:extLst>
          </p:cNvPr>
          <p:cNvSpPr txBox="1"/>
          <p:nvPr/>
        </p:nvSpPr>
        <p:spPr>
          <a:xfrm>
            <a:off x="3267290" y="3499763"/>
            <a:ext cx="8723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/>
              <a:t>350 ha</a:t>
            </a:r>
          </a:p>
          <a:p>
            <a:pPr algn="ctr"/>
            <a:r>
              <a:rPr lang="en-GB" sz="1000"/>
              <a:t>Glastonbury</a:t>
            </a:r>
            <a:br>
              <a:rPr lang="en-GB" sz="1000"/>
            </a:br>
            <a:r>
              <a:rPr lang="en-GB" sz="1000"/>
              <a:t>Festival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7D37B1-1D6D-DC57-AD2A-FCB3B6202E12}"/>
              </a:ext>
            </a:extLst>
          </p:cNvPr>
          <p:cNvSpPr txBox="1"/>
          <p:nvPr/>
        </p:nvSpPr>
        <p:spPr>
          <a:xfrm>
            <a:off x="2312252" y="3488430"/>
            <a:ext cx="965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/>
              <a:t>75 ha</a:t>
            </a:r>
          </a:p>
          <a:p>
            <a:pPr algn="ctr"/>
            <a:r>
              <a:rPr lang="en-GB" sz="1000"/>
              <a:t>Exeter Airport</a:t>
            </a:r>
          </a:p>
        </p:txBody>
      </p:sp>
      <p:pic>
        <p:nvPicPr>
          <p:cNvPr id="27" name="Picture 26" descr="A football field with a large white roof&#10;&#10;Description automatically generated with medium confidence">
            <a:extLst>
              <a:ext uri="{FF2B5EF4-FFF2-40B4-BE49-F238E27FC236}">
                <a16:creationId xmlns:a16="http://schemas.microsoft.com/office/drawing/2014/main" id="{5A9645D1-7534-A290-971C-B1D04C64C0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6" y="2922464"/>
            <a:ext cx="992579" cy="558326"/>
          </a:xfrm>
          <a:prstGeom prst="rect">
            <a:avLst/>
          </a:prstGeom>
        </p:spPr>
      </p:pic>
      <p:pic>
        <p:nvPicPr>
          <p:cNvPr id="29" name="Picture 28" descr="A large greenhouses in a valley with Eden Project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7AF041F2-0E0C-8E4E-265E-060B1B755E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93"/>
          <a:stretch/>
        </p:blipFill>
        <p:spPr>
          <a:xfrm>
            <a:off x="1445850" y="2931671"/>
            <a:ext cx="957262" cy="600164"/>
          </a:xfrm>
          <a:prstGeom prst="rect">
            <a:avLst/>
          </a:prstGeom>
        </p:spPr>
      </p:pic>
      <p:pic>
        <p:nvPicPr>
          <p:cNvPr id="31" name="Picture 30" descr="An aerial view of a runway&#10;&#10;Description automatically generated">
            <a:extLst>
              <a:ext uri="{FF2B5EF4-FFF2-40B4-BE49-F238E27FC236}">
                <a16:creationId xmlns:a16="http://schemas.microsoft.com/office/drawing/2014/main" id="{0890E133-4DEF-05C2-38CD-E49BAAE840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23" y="2931672"/>
            <a:ext cx="861201" cy="609322"/>
          </a:xfrm>
          <a:prstGeom prst="rect">
            <a:avLst/>
          </a:prstGeom>
        </p:spPr>
      </p:pic>
      <p:pic>
        <p:nvPicPr>
          <p:cNvPr id="33" name="Picture 32" descr="An aerial view of islands in the ocean&#10;&#10;Description automatically generated">
            <a:extLst>
              <a:ext uri="{FF2B5EF4-FFF2-40B4-BE49-F238E27FC236}">
                <a16:creationId xmlns:a16="http://schemas.microsoft.com/office/drawing/2014/main" id="{5DC3B5B5-066F-FB4F-A949-367E49585BA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392" y="2945770"/>
            <a:ext cx="892352" cy="592522"/>
          </a:xfrm>
          <a:prstGeom prst="rect">
            <a:avLst/>
          </a:prstGeom>
        </p:spPr>
      </p:pic>
      <p:pic>
        <p:nvPicPr>
          <p:cNvPr id="35" name="Picture 34" descr="An aerial view of a city&#10;&#10;Description automatically generated">
            <a:extLst>
              <a:ext uri="{FF2B5EF4-FFF2-40B4-BE49-F238E27FC236}">
                <a16:creationId xmlns:a16="http://schemas.microsoft.com/office/drawing/2014/main" id="{3EB7C1D1-3715-F5C0-F2B0-D9BDE5FF31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32" y="2921525"/>
            <a:ext cx="859809" cy="6445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893BD2-A944-75B2-81B5-ED082D44C054}"/>
              </a:ext>
            </a:extLst>
          </p:cNvPr>
          <p:cNvSpPr txBox="1"/>
          <p:nvPr/>
        </p:nvSpPr>
        <p:spPr>
          <a:xfrm>
            <a:off x="-137650" y="4174976"/>
            <a:ext cx="67350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 i="1" dirty="0"/>
              <a:t>“Fires often occur at the ‘rural-urban interface’, where countryside meets settlements. There are no true wilderness landscapes </a:t>
            </a:r>
            <a:r>
              <a:rPr lang="en-GB" sz="1600" dirty="0"/>
              <a:t>[in the UK]</a:t>
            </a:r>
            <a:r>
              <a:rPr lang="en-GB" sz="1600" i="1" dirty="0"/>
              <a:t>” – </a:t>
            </a:r>
            <a:r>
              <a:rPr lang="en-GB" sz="1600" dirty="0" err="1">
                <a:solidFill>
                  <a:schemeClr val="accent4">
                    <a:lumMod val="75000"/>
                  </a:schemeClr>
                </a:solidFill>
              </a:rPr>
              <a:t>Gazzard</a:t>
            </a:r>
            <a:r>
              <a:rPr lang="en-GB" sz="1600" dirty="0">
                <a:solidFill>
                  <a:schemeClr val="accent4">
                    <a:lumMod val="75000"/>
                  </a:schemeClr>
                </a:solidFill>
              </a:rPr>
              <a:t> et al 2016</a:t>
            </a:r>
          </a:p>
        </p:txBody>
      </p:sp>
    </p:spTree>
    <p:extLst>
      <p:ext uri="{BB962C8B-B14F-4D97-AF65-F5344CB8AC3E}">
        <p14:creationId xmlns:p14="http://schemas.microsoft.com/office/powerpoint/2010/main" val="234394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21" grpId="0"/>
      <p:bldP spid="25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70842E-7672-46FF-F3C8-AC9788EC9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4261"/>
            <a:ext cx="4770963" cy="2486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49CD31-5794-F80D-1282-DF93C8296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76" y="2961429"/>
            <a:ext cx="3080614" cy="17420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A5CB11-4752-9BAE-1C75-F70D77BB98D5}"/>
              </a:ext>
            </a:extLst>
          </p:cNvPr>
          <p:cNvSpPr txBox="1"/>
          <p:nvPr/>
        </p:nvSpPr>
        <p:spPr>
          <a:xfrm>
            <a:off x="4771076" y="74085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Perry et al 2022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31E13A-856F-D091-B822-38B71BA5E491}"/>
              </a:ext>
            </a:extLst>
          </p:cNvPr>
          <p:cNvSpPr txBox="1"/>
          <p:nvPr/>
        </p:nvSpPr>
        <p:spPr>
          <a:xfrm>
            <a:off x="4771076" y="443417"/>
            <a:ext cx="44702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Historical satellite measurements of burned area showed </a:t>
            </a:r>
            <a:r>
              <a:rPr lang="en-GB" sz="1400" i="1"/>
              <a:t>“lack of a significant trend despite some large events occurring in the last few years”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A89179-B796-6B91-D6C9-94A2FE5BCADD}"/>
              </a:ext>
            </a:extLst>
          </p:cNvPr>
          <p:cNvSpPr txBox="1"/>
          <p:nvPr/>
        </p:nvSpPr>
        <p:spPr>
          <a:xfrm>
            <a:off x="4771076" y="1310348"/>
            <a:ext cx="41223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Fire danger is expected to increase, particularly in summer and autumn, due to climate change, extending the fire season</a:t>
            </a:r>
          </a:p>
        </p:txBody>
      </p:sp>
      <p:pic>
        <p:nvPicPr>
          <p:cNvPr id="12" name="Picture 11" descr="A map of the united kingdom&#10;&#10;Description automatically generated">
            <a:extLst>
              <a:ext uri="{FF2B5EF4-FFF2-40B4-BE49-F238E27FC236}">
                <a16:creationId xmlns:a16="http://schemas.microsoft.com/office/drawing/2014/main" id="{E66A7BA5-8BE8-7990-BA32-F1A670D212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076" y="2087389"/>
            <a:ext cx="4247348" cy="20774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0D81F0-973B-E6F9-9EA5-3E3BA519DB29}"/>
              </a:ext>
            </a:extLst>
          </p:cNvPr>
          <p:cNvSpPr txBox="1"/>
          <p:nvPr/>
        </p:nvSpPr>
        <p:spPr>
          <a:xfrm>
            <a:off x="3042211" y="4806380"/>
            <a:ext cx="2782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Similar findings: </a:t>
            </a:r>
            <a:r>
              <a:rPr lang="en-GB" sz="1400" dirty="0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Arnell et al 2021</a:t>
            </a:r>
            <a:endParaRPr lang="en-GB" sz="1400" dirty="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B09CEF-D268-70A6-2528-6FFE400084F7}"/>
              </a:ext>
            </a:extLst>
          </p:cNvPr>
          <p:cNvSpPr txBox="1"/>
          <p:nvPr/>
        </p:nvSpPr>
        <p:spPr>
          <a:xfrm>
            <a:off x="994967" y="1155877"/>
            <a:ext cx="30796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/>
              <a:t>Satellite observed monthly burned area 2003-2020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7BC858-619C-67B4-EBDB-05AA654DFD16}"/>
              </a:ext>
            </a:extLst>
          </p:cNvPr>
          <p:cNvSpPr txBox="1"/>
          <p:nvPr/>
        </p:nvSpPr>
        <p:spPr>
          <a:xfrm>
            <a:off x="5629068" y="4354284"/>
            <a:ext cx="2239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/>
              <a:t>% of days with very high fire danger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186090-43BC-D69D-2B2F-52D0DE2C5D67}"/>
              </a:ext>
            </a:extLst>
          </p:cNvPr>
          <p:cNvSpPr txBox="1"/>
          <p:nvPr/>
        </p:nvSpPr>
        <p:spPr>
          <a:xfrm>
            <a:off x="1472970" y="3214684"/>
            <a:ext cx="1733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/>
              <a:t>Satellite observed monthly-mean burned area 2003-2020 </a:t>
            </a:r>
          </a:p>
        </p:txBody>
      </p:sp>
    </p:spTree>
    <p:extLst>
      <p:ext uri="{BB962C8B-B14F-4D97-AF65-F5344CB8AC3E}">
        <p14:creationId xmlns:p14="http://schemas.microsoft.com/office/powerpoint/2010/main" val="324669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7550CE-679D-1D95-9F85-B35138153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489" y="1607218"/>
            <a:ext cx="2183465" cy="30212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8A0134-B68B-35EA-AF84-5EADF5177B15}"/>
              </a:ext>
            </a:extLst>
          </p:cNvPr>
          <p:cNvSpPr txBox="1"/>
          <p:nvPr/>
        </p:nvSpPr>
        <p:spPr>
          <a:xfrm>
            <a:off x="4618974" y="854460"/>
            <a:ext cx="16353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hlinkClick r:id="rId3"/>
              </a:rPr>
              <a:t>Forestry Commission</a:t>
            </a:r>
            <a:endParaRPr lang="en-GB" sz="1200"/>
          </a:p>
        </p:txBody>
      </p:sp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F8F23427-B0E3-F528-33D2-F176DC484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08" y="1927637"/>
            <a:ext cx="2178223" cy="27655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A97B82-D3C9-5B41-530F-597DE640261F}"/>
              </a:ext>
            </a:extLst>
          </p:cNvPr>
          <p:cNvSpPr txBox="1"/>
          <p:nvPr/>
        </p:nvSpPr>
        <p:spPr>
          <a:xfrm>
            <a:off x="456643" y="1607218"/>
            <a:ext cx="1496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hlinkClick r:id="rId4"/>
              </a:rPr>
              <a:t>Welsh Government</a:t>
            </a:r>
            <a:endParaRPr lang="en-GB" sz="1200"/>
          </a:p>
        </p:txBody>
      </p:sp>
      <p:pic>
        <p:nvPicPr>
          <p:cNvPr id="10" name="Picture 9" descr="A map of the united kingdom&#10;&#10;Description automatically generated">
            <a:extLst>
              <a:ext uri="{FF2B5EF4-FFF2-40B4-BE49-F238E27FC236}">
                <a16:creationId xmlns:a16="http://schemas.microsoft.com/office/drawing/2014/main" id="{14AD6AB1-283E-FD99-9FC1-069AA58D1A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258" y="0"/>
            <a:ext cx="1957236" cy="27655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77D0F1-99F5-A05F-E0E3-B5CE36DBFE87}"/>
              </a:ext>
            </a:extLst>
          </p:cNvPr>
          <p:cNvSpPr txBox="1"/>
          <p:nvPr/>
        </p:nvSpPr>
        <p:spPr>
          <a:xfrm>
            <a:off x="2552485" y="2765570"/>
            <a:ext cx="16193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hlinkClick r:id="rId7"/>
              </a:rPr>
              <a:t>Scottish Government</a:t>
            </a:r>
            <a:endParaRPr lang="en-GB" sz="1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E99B3-FACC-34EA-8D45-49BB9F0E8248}"/>
              </a:ext>
            </a:extLst>
          </p:cNvPr>
          <p:cNvSpPr txBox="1"/>
          <p:nvPr/>
        </p:nvSpPr>
        <p:spPr>
          <a:xfrm>
            <a:off x="2395184" y="3042569"/>
            <a:ext cx="19339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/>
              <a:t>Locations of fires identified as wildfires from the SFRS Incident Reporting System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D14671-EC56-FDF3-9785-29B7226E4A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2954" y="199251"/>
            <a:ext cx="2609621" cy="38582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A22E97-6B39-73F9-8BE6-24443C6D73E0}"/>
              </a:ext>
            </a:extLst>
          </p:cNvPr>
          <p:cNvSpPr txBox="1"/>
          <p:nvPr/>
        </p:nvSpPr>
        <p:spPr>
          <a:xfrm>
            <a:off x="4504244" y="1021535"/>
            <a:ext cx="1933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/>
              <a:t>Number of wildfire incidents per OS 10 km square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9EFD50-E326-789D-C820-193985E87ECE}"/>
              </a:ext>
            </a:extLst>
          </p:cNvPr>
          <p:cNvSpPr txBox="1"/>
          <p:nvPr/>
        </p:nvSpPr>
        <p:spPr>
          <a:xfrm>
            <a:off x="7077075" y="4057494"/>
            <a:ext cx="247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Population density</a:t>
            </a:r>
          </a:p>
          <a:p>
            <a:r>
              <a:rPr lang="en-GB" sz="1200" err="1">
                <a:solidFill>
                  <a:schemeClr val="bg2">
                    <a:lumMod val="65000"/>
                  </a:schemeClr>
                </a:solidFill>
              </a:rPr>
              <a:t>Vieno</a:t>
            </a:r>
            <a:r>
              <a:rPr lang="en-GB" sz="1200">
                <a:solidFill>
                  <a:schemeClr val="bg2">
                    <a:lumMod val="65000"/>
                  </a:schemeClr>
                </a:solidFill>
              </a:rPr>
              <a:t> et al 2015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005733-8E84-63E1-A013-C9F2C26BE247}"/>
              </a:ext>
            </a:extLst>
          </p:cNvPr>
          <p:cNvSpPr txBox="1"/>
          <p:nvPr/>
        </p:nvSpPr>
        <p:spPr>
          <a:xfrm>
            <a:off x="1349241" y="4736158"/>
            <a:ext cx="7436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/>
              <a:t>“Nearly all UK wildfire ignitions are anthropogenic” – </a:t>
            </a:r>
            <a:r>
              <a:rPr lang="en-GB" sz="1600" dirty="0">
                <a:solidFill>
                  <a:schemeClr val="accent4">
                    <a:lumMod val="75000"/>
                  </a:schemeClr>
                </a:solidFill>
              </a:rPr>
              <a:t>Belcher et al 2021</a:t>
            </a:r>
          </a:p>
        </p:txBody>
      </p:sp>
    </p:spTree>
    <p:extLst>
      <p:ext uri="{BB962C8B-B14F-4D97-AF65-F5344CB8AC3E}">
        <p14:creationId xmlns:p14="http://schemas.microsoft.com/office/powerpoint/2010/main" val="233328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7104-99C5-3E79-DAD2-BED9601EA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B8AEBA5-9164-C872-3761-66664CB06C9C}"/>
              </a:ext>
            </a:extLst>
          </p:cNvPr>
          <p:cNvSpPr txBox="1"/>
          <p:nvPr/>
        </p:nvSpPr>
        <p:spPr>
          <a:xfrm>
            <a:off x="21583" y="578424"/>
            <a:ext cx="2250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Saddleworth Moor and Winter Hill</a:t>
            </a:r>
            <a:br>
              <a:rPr lang="en-GB" b="1"/>
            </a:br>
            <a:r>
              <a:rPr lang="en-GB" b="1"/>
              <a:t>June - July 2018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AFB227-8A80-9CD6-A017-45B3EE32F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6" y="1811717"/>
            <a:ext cx="4420544" cy="2685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28DBF1-0579-B160-40BE-98003BAF99DD}"/>
              </a:ext>
            </a:extLst>
          </p:cNvPr>
          <p:cNvSpPr txBox="1"/>
          <p:nvPr/>
        </p:nvSpPr>
        <p:spPr>
          <a:xfrm>
            <a:off x="0" y="4497617"/>
            <a:ext cx="25250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hlinkClick r:id="rId4"/>
              </a:rPr>
              <a:t>Guardian graphic</a:t>
            </a:r>
            <a:r>
              <a:rPr lang="en-GB" sz="900"/>
              <a:t>. Source: Sentinel-2 imagery</a:t>
            </a:r>
          </a:p>
        </p:txBody>
      </p:sp>
      <p:pic>
        <p:nvPicPr>
          <p:cNvPr id="11" name="Picture 10" descr="A smoke billowing from a fire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057F8CB0-D189-05F6-176B-07ECF9EC0F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043" y="2372565"/>
            <a:ext cx="2889307" cy="21613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735340-C49D-BBC9-51F0-03ACBFE164E2}"/>
              </a:ext>
            </a:extLst>
          </p:cNvPr>
          <p:cNvSpPr txBox="1"/>
          <p:nvPr/>
        </p:nvSpPr>
        <p:spPr>
          <a:xfrm>
            <a:off x="6806354" y="4536949"/>
            <a:ext cx="22685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Winter Hill fire with TV mast. Phillip Platt.</a:t>
            </a:r>
          </a:p>
        </p:txBody>
      </p:sp>
      <p:pic>
        <p:nvPicPr>
          <p:cNvPr id="16" name="Picture 15" descr="A fire in the mountains&#10;&#10;Description automatically generated">
            <a:extLst>
              <a:ext uri="{FF2B5EF4-FFF2-40B4-BE49-F238E27FC236}">
                <a16:creationId xmlns:a16="http://schemas.microsoft.com/office/drawing/2014/main" id="{832D806B-BCF2-770E-62A2-599C4D43D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067" y="135289"/>
            <a:ext cx="3144283" cy="18865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CEE81C6-35F5-2AFF-D225-EA7D670D17EB}"/>
              </a:ext>
            </a:extLst>
          </p:cNvPr>
          <p:cNvSpPr txBox="1"/>
          <p:nvPr/>
        </p:nvSpPr>
        <p:spPr>
          <a:xfrm>
            <a:off x="5890987" y="2024794"/>
            <a:ext cx="3012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Saddleworth Moor fire over Stalybridge. Triangle News.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980CCF-01F5-E36A-7D7E-AB595B0926CF}"/>
              </a:ext>
            </a:extLst>
          </p:cNvPr>
          <p:cNvSpPr txBox="1"/>
          <p:nvPr/>
        </p:nvSpPr>
        <p:spPr>
          <a:xfrm>
            <a:off x="2333364" y="126149"/>
            <a:ext cx="3276128" cy="1685568"/>
          </a:xfrm>
          <a:prstGeom prst="round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en-GB" sz="1200">
                <a:solidFill>
                  <a:schemeClr val="dk1"/>
                </a:solidFill>
              </a:rPr>
              <a:t>&gt;3 weeks (peak impacts over a few days)</a:t>
            </a:r>
            <a:endParaRPr lang="en-GB" sz="120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1400"/>
            </a:pPr>
            <a:r>
              <a:rPr lang="en-GB" sz="1200">
                <a:solidFill>
                  <a:schemeClr val="dk1"/>
                </a:solidFill>
              </a:rPr>
              <a:t>~11 km</a:t>
            </a:r>
            <a:r>
              <a:rPr lang="en-GB" sz="1200" baseline="30000">
                <a:solidFill>
                  <a:schemeClr val="dk1"/>
                </a:solidFill>
              </a:rPr>
              <a:t>2</a:t>
            </a:r>
            <a:r>
              <a:rPr lang="en-GB" sz="1200">
                <a:solidFill>
                  <a:schemeClr val="dk1"/>
                </a:solidFill>
              </a:rPr>
              <a:t> moorland burnt (landscape scale)</a:t>
            </a:r>
            <a:endParaRPr lang="en-GB" sz="120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57 fire engines &amp; 220 firefighters</a:t>
            </a:r>
            <a:endParaRPr lang="en-GB" sz="160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 homes evacuated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schools closed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-GB" sz="1200">
                <a:solidFill>
                  <a:schemeClr val="dk1"/>
                </a:solidFill>
              </a:rPr>
              <a:t>advice to keep windows and doors closed</a:t>
            </a:r>
            <a:endParaRPr lang="en-GB" sz="120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-GB" sz="105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	(Greater Manchester Fire </a:t>
            </a:r>
            <a:br>
              <a:rPr lang="en-GB" sz="105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5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             and Rescue Service, 2021)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462731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5A5894E-DB89-E427-AD32-3C8FD6AB3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" y="3172483"/>
            <a:ext cx="3446584" cy="1606053"/>
          </a:xfrm>
          <a:prstGeom prst="rect">
            <a:avLst/>
          </a:prstGeom>
        </p:spPr>
      </p:pic>
      <p:pic>
        <p:nvPicPr>
          <p:cNvPr id="11" name="Picture 10">
            <a:hlinkClick r:id="rId4"/>
            <a:extLst>
              <a:ext uri="{FF2B5EF4-FFF2-40B4-BE49-F238E27FC236}">
                <a16:creationId xmlns:a16="http://schemas.microsoft.com/office/drawing/2014/main" id="{710D8DA5-3F6A-0D89-D013-6923E2B67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9040" y="1868643"/>
            <a:ext cx="3266342" cy="1763136"/>
          </a:xfrm>
          <a:prstGeom prst="rect">
            <a:avLst/>
          </a:prstGeom>
        </p:spPr>
      </p:pic>
      <p:pic>
        <p:nvPicPr>
          <p:cNvPr id="9" name="Picture 8">
            <a:hlinkClick r:id="rId6"/>
            <a:extLst>
              <a:ext uri="{FF2B5EF4-FFF2-40B4-BE49-F238E27FC236}">
                <a16:creationId xmlns:a16="http://schemas.microsoft.com/office/drawing/2014/main" id="{46FC044D-9A4A-1F6C-AB0C-935C562574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0394"/>
          <a:stretch/>
        </p:blipFill>
        <p:spPr>
          <a:xfrm>
            <a:off x="-117299" y="106160"/>
            <a:ext cx="3886199" cy="17624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FE7CF7-4D4E-7AE0-0CD7-A1A64335A3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25" y="1890642"/>
            <a:ext cx="2808446" cy="11552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DF6F56-7335-834B-B44A-9394791B80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482" y="0"/>
            <a:ext cx="3606244" cy="14121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5F48B0-B458-E928-6829-2AF1E6A3AC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5102" y="706061"/>
            <a:ext cx="3707352" cy="1106109"/>
          </a:xfrm>
          <a:prstGeom prst="rect">
            <a:avLst/>
          </a:prstGeom>
        </p:spPr>
      </p:pic>
      <p:pic>
        <p:nvPicPr>
          <p:cNvPr id="7" name="Picture 6">
            <a:hlinkClick r:id="rId11"/>
            <a:extLst>
              <a:ext uri="{FF2B5EF4-FFF2-40B4-BE49-F238E27FC236}">
                <a16:creationId xmlns:a16="http://schemas.microsoft.com/office/drawing/2014/main" id="{849680F0-4721-FF30-F7B0-1236AF2D14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22531" y="3403478"/>
            <a:ext cx="4721469" cy="139995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7E4818-2573-3006-4EB4-56B097ACF0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79542" y="2329540"/>
            <a:ext cx="3295002" cy="9943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4108605-5CC3-392F-2DFD-C49DCDA199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9454" y="2363600"/>
            <a:ext cx="963221" cy="42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4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1C53C5-9528-A922-6D24-F2E959F0E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2" y="643091"/>
            <a:ext cx="3415775" cy="19286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394B47-6000-247E-AD88-164AFF9EBC43}"/>
              </a:ext>
            </a:extLst>
          </p:cNvPr>
          <p:cNvSpPr txBox="1"/>
          <p:nvPr/>
        </p:nvSpPr>
        <p:spPr>
          <a:xfrm>
            <a:off x="1968754" y="90875"/>
            <a:ext cx="69156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/>
              <a:t>Saddleworth Moor fire pollution measured from the ground, sky and space</a:t>
            </a:r>
          </a:p>
          <a:p>
            <a:r>
              <a:rPr lang="en-GB" sz="1200">
                <a:solidFill>
                  <a:schemeClr val="bg2">
                    <a:lumMod val="50000"/>
                  </a:schemeClr>
                </a:solidFill>
              </a:rPr>
              <a:t>Graham et al 2020, ERC</a:t>
            </a:r>
          </a:p>
          <a:p>
            <a:endParaRPr lang="en-GB" sz="16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B37586-EA86-E906-66DB-9FEB3BAB4D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723"/>
          <a:stretch/>
        </p:blipFill>
        <p:spPr>
          <a:xfrm>
            <a:off x="5184119" y="509726"/>
            <a:ext cx="3759471" cy="2179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20364F-EC79-1F20-59F0-68F11B96C7BF}"/>
              </a:ext>
            </a:extLst>
          </p:cNvPr>
          <p:cNvSpPr txBox="1"/>
          <p:nvPr/>
        </p:nvSpPr>
        <p:spPr>
          <a:xfrm>
            <a:off x="6704140" y="2627323"/>
            <a:ext cx="88197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>
                <a:solidFill>
                  <a:schemeClr val="tx1">
                    <a:lumMod val="50000"/>
                    <a:lumOff val="50000"/>
                  </a:schemeClr>
                </a:solidFill>
              </a:rPr>
              <a:t>TCCO, moles m</a:t>
            </a:r>
            <a:r>
              <a:rPr lang="en-GB" sz="700" baseline="30000">
                <a:solidFill>
                  <a:schemeClr val="tx1">
                    <a:lumMod val="50000"/>
                    <a:lumOff val="50000"/>
                  </a:schemeClr>
                </a:solidFill>
              </a:rPr>
              <a:t>-2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6F3228-E1F6-3886-508A-D3FC99B42B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05" b="4688"/>
          <a:stretch/>
        </p:blipFill>
        <p:spPr>
          <a:xfrm>
            <a:off x="1932571" y="2969104"/>
            <a:ext cx="5131283" cy="17549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E65E90-9FF4-FB01-CE8D-4FC68E71AE13}"/>
              </a:ext>
            </a:extLst>
          </p:cNvPr>
          <p:cNvSpPr txBox="1"/>
          <p:nvPr/>
        </p:nvSpPr>
        <p:spPr>
          <a:xfrm>
            <a:off x="35608" y="2576694"/>
            <a:ext cx="1887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Manchester Piccadilly AQ measurement site </a:t>
            </a:r>
          </a:p>
          <a:p>
            <a:r>
              <a:rPr lang="en-GB" sz="1200"/>
              <a:t>PM</a:t>
            </a:r>
            <a:r>
              <a:rPr lang="en-GB" sz="1200" baseline="-25000"/>
              <a:t>2.5</a:t>
            </a:r>
            <a:r>
              <a:rPr lang="en-GB" sz="1200"/>
              <a:t> daily-mean concentration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2E51AC-8DB4-64D7-CBA1-62157B2D8DD0}"/>
              </a:ext>
            </a:extLst>
          </p:cNvPr>
          <p:cNvSpPr txBox="1"/>
          <p:nvPr/>
        </p:nvSpPr>
        <p:spPr>
          <a:xfrm>
            <a:off x="2336732" y="2692105"/>
            <a:ext cx="4470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FAAM aircraft measured CO and O</a:t>
            </a:r>
            <a:r>
              <a:rPr lang="en-GB" sz="1200" baseline="-25000"/>
              <a:t>3</a:t>
            </a:r>
            <a:r>
              <a:rPr lang="en-GB" sz="1200"/>
              <a:t> mixing ratios (29</a:t>
            </a:r>
            <a:r>
              <a:rPr lang="en-GB" sz="1200" baseline="30000"/>
              <a:t>th</a:t>
            </a:r>
            <a:r>
              <a:rPr lang="en-GB" sz="1200"/>
              <a:t> June)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B69581-1407-B09C-970D-1E857B92242A}"/>
              </a:ext>
            </a:extLst>
          </p:cNvPr>
          <p:cNvSpPr txBox="1"/>
          <p:nvPr/>
        </p:nvSpPr>
        <p:spPr>
          <a:xfrm>
            <a:off x="7221099" y="2761359"/>
            <a:ext cx="1887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/>
              <a:t>TROPOMI total column carbon monoxide (CO)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0B8AFF-E35E-2D3E-76C1-C10C016F2E9D}"/>
              </a:ext>
            </a:extLst>
          </p:cNvPr>
          <p:cNvSpPr txBox="1"/>
          <p:nvPr/>
        </p:nvSpPr>
        <p:spPr>
          <a:xfrm>
            <a:off x="2296114" y="1411882"/>
            <a:ext cx="82907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/>
              <a:t>*Now 15 </a:t>
            </a:r>
            <a:r>
              <a:rPr lang="el-GR" sz="700"/>
              <a:t>μ</a:t>
            </a:r>
            <a:r>
              <a:rPr lang="en-GB" sz="700"/>
              <a:t>g m</a:t>
            </a:r>
            <a:r>
              <a:rPr lang="en-GB" sz="700" baseline="30000"/>
              <a:t>-3</a:t>
            </a:r>
            <a:r>
              <a:rPr lang="en-GB" sz="700"/>
              <a:t> </a:t>
            </a:r>
          </a:p>
        </p:txBody>
      </p:sp>
      <p:pic>
        <p:nvPicPr>
          <p:cNvPr id="12" name="Picture 11" descr="A stone building with a door on the side&#10;&#10;Description automatically generated">
            <a:extLst>
              <a:ext uri="{FF2B5EF4-FFF2-40B4-BE49-F238E27FC236}">
                <a16:creationId xmlns:a16="http://schemas.microsoft.com/office/drawing/2014/main" id="{499E6EE6-40BC-7BB3-C2F1-0F44362F4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7" y="3407691"/>
            <a:ext cx="1251358" cy="939699"/>
          </a:xfrm>
          <a:prstGeom prst="rect">
            <a:avLst/>
          </a:prstGeom>
        </p:spPr>
      </p:pic>
      <p:pic>
        <p:nvPicPr>
          <p:cNvPr id="14" name="Picture 13" descr="A plane flying in the sky&#10;&#10;Description automatically generated">
            <a:extLst>
              <a:ext uri="{FF2B5EF4-FFF2-40B4-BE49-F238E27FC236}">
                <a16:creationId xmlns:a16="http://schemas.microsoft.com/office/drawing/2014/main" id="{5785C0C4-49F8-393F-5D4C-FAAB8BECAE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04" y="1764051"/>
            <a:ext cx="1390290" cy="925175"/>
          </a:xfrm>
          <a:prstGeom prst="rect">
            <a:avLst/>
          </a:prstGeom>
        </p:spPr>
      </p:pic>
      <p:pic>
        <p:nvPicPr>
          <p:cNvPr id="16" name="Picture 15" descr="A satellite in space above the earth&#10;&#10;Description automatically generated">
            <a:extLst>
              <a:ext uri="{FF2B5EF4-FFF2-40B4-BE49-F238E27FC236}">
                <a16:creationId xmlns:a16="http://schemas.microsoft.com/office/drawing/2014/main" id="{8EBA65BC-7334-335F-D6DB-B8A61784FC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188" y="3291733"/>
            <a:ext cx="1491325" cy="105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4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13AE3F-37CF-392A-027C-ECBA810170E8}"/>
              </a:ext>
            </a:extLst>
          </p:cNvPr>
          <p:cNvSpPr txBox="1"/>
          <p:nvPr/>
        </p:nvSpPr>
        <p:spPr>
          <a:xfrm>
            <a:off x="1968754" y="90875"/>
            <a:ext cx="44855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/>
              <a:t>Air quality impacts of the Saddleworth Moor fire</a:t>
            </a:r>
          </a:p>
          <a:p>
            <a:r>
              <a:rPr lang="en-GB" sz="1200">
                <a:solidFill>
                  <a:schemeClr val="bg2">
                    <a:lumMod val="50000"/>
                  </a:schemeClr>
                </a:solidFill>
              </a:rPr>
              <a:t>Graham et al 2020, ERL</a:t>
            </a:r>
          </a:p>
          <a:p>
            <a:endParaRPr lang="en-GB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A4CBDF-CD50-F3C6-7C17-2B892B273520}"/>
              </a:ext>
            </a:extLst>
          </p:cNvPr>
          <p:cNvSpPr txBox="1"/>
          <p:nvPr/>
        </p:nvSpPr>
        <p:spPr>
          <a:xfrm>
            <a:off x="269171" y="1288271"/>
            <a:ext cx="3758723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10 km WRF-Chem simulations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Satellite-derived wildfire emissions inventory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PM</a:t>
            </a:r>
            <a:r>
              <a:rPr lang="en-GB" sz="1400" baseline="-25000"/>
              <a:t>2.5</a:t>
            </a:r>
            <a:r>
              <a:rPr lang="en-GB" sz="1400"/>
              <a:t> concentrations increased by 300%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aseline="30000"/>
          </a:p>
          <a:p>
            <a:endParaRPr lang="en-GB" sz="1400" baseline="30000"/>
          </a:p>
          <a:p>
            <a:r>
              <a:rPr lang="en-GB" sz="140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6CF557-0FF2-552B-AC52-8BDC71B47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016" y="1213565"/>
            <a:ext cx="5316656" cy="271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0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7A4B0-4371-831A-0F9D-B39586FFC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84535B-BEE6-3E9E-3CEB-7A512C527F8B}"/>
              </a:ext>
            </a:extLst>
          </p:cNvPr>
          <p:cNvSpPr txBox="1"/>
          <p:nvPr/>
        </p:nvSpPr>
        <p:spPr>
          <a:xfrm>
            <a:off x="1968754" y="90875"/>
            <a:ext cx="44855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Air quality impacts of the Saddleworth Moor fire</a:t>
            </a:r>
          </a:p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</a:rPr>
              <a:t>Graham et al 2020, ERL</a:t>
            </a:r>
          </a:p>
          <a:p>
            <a:endParaRPr lang="en-GB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881137-E996-4DC4-0465-79E63CA77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592" y="933319"/>
            <a:ext cx="4981251" cy="3067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51C0BB-4B34-A80D-EF7B-F5D8D19FA83C}"/>
              </a:ext>
            </a:extLst>
          </p:cNvPr>
          <p:cNvSpPr txBox="1"/>
          <p:nvPr/>
        </p:nvSpPr>
        <p:spPr>
          <a:xfrm>
            <a:off x="269171" y="1288271"/>
            <a:ext cx="3758723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10 km WRF-Chem simulations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Satellite-derived wildfire emissions inventory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PM</a:t>
            </a:r>
            <a:r>
              <a:rPr lang="en-GB" sz="1400" baseline="-25000" dirty="0"/>
              <a:t>2.5</a:t>
            </a:r>
            <a:r>
              <a:rPr lang="en-GB" sz="1400" dirty="0"/>
              <a:t> concentrations increased by 300%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4.5 million exposed to poor air quality due to fires (PM</a:t>
            </a:r>
            <a:r>
              <a:rPr lang="en-GB" sz="1400" baseline="-25000" dirty="0"/>
              <a:t>2.5</a:t>
            </a:r>
            <a:r>
              <a:rPr lang="en-GB" sz="1400" dirty="0"/>
              <a:t> concentration &gt; 25 </a:t>
            </a:r>
            <a:r>
              <a:rPr lang="el-GR" sz="1400" dirty="0"/>
              <a:t>μ</a:t>
            </a:r>
            <a:r>
              <a:rPr lang="en-GB" sz="1400" dirty="0"/>
              <a:t>g m</a:t>
            </a:r>
            <a:r>
              <a:rPr lang="en-GB" sz="1400" baseline="30000" dirty="0"/>
              <a:t>-3</a:t>
            </a:r>
            <a:r>
              <a:rPr lang="en-GB" sz="1400" dirty="0"/>
              <a:t>)</a:t>
            </a:r>
          </a:p>
          <a:p>
            <a:pPr lvl="1"/>
            <a:endParaRPr lang="en-GB" sz="1400" baseline="30000" dirty="0"/>
          </a:p>
          <a:p>
            <a:endParaRPr lang="en-GB" sz="1400" baseline="30000" dirty="0"/>
          </a:p>
          <a:p>
            <a:r>
              <a:rPr lang="en-GB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659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29DAE-8184-DE07-4BFF-60F06149D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0E4A76-238E-71CB-6E3F-9BE2A26493DB}"/>
              </a:ext>
            </a:extLst>
          </p:cNvPr>
          <p:cNvSpPr txBox="1"/>
          <p:nvPr/>
        </p:nvSpPr>
        <p:spPr>
          <a:xfrm>
            <a:off x="1968754" y="90875"/>
            <a:ext cx="44855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Air quality impacts of the Saddleworth Moor fire</a:t>
            </a:r>
          </a:p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</a:rPr>
              <a:t>Graham et al 2020, ERL</a:t>
            </a:r>
          </a:p>
          <a:p>
            <a:endParaRPr lang="en-GB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98F34B-BA3F-03AE-9174-0031C4185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422" y="1288270"/>
            <a:ext cx="4781450" cy="2339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37CB74-C42F-602F-A1A4-3C3643D28CB5}"/>
              </a:ext>
            </a:extLst>
          </p:cNvPr>
          <p:cNvSpPr txBox="1"/>
          <p:nvPr/>
        </p:nvSpPr>
        <p:spPr>
          <a:xfrm>
            <a:off x="269171" y="1288271"/>
            <a:ext cx="3758723" cy="291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10 km WRF-Chem simulations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Satellite-derived wildfire emissions inventory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PM</a:t>
            </a:r>
            <a:r>
              <a:rPr lang="en-GB" sz="1400" baseline="-25000"/>
              <a:t>2.5</a:t>
            </a:r>
            <a:r>
              <a:rPr lang="en-GB" sz="1400"/>
              <a:t> concentrations increased by 300%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4.5 million exposed to poor air quality due to fires (PM</a:t>
            </a:r>
            <a:r>
              <a:rPr lang="en-GB" sz="1400" baseline="-25000"/>
              <a:t>2.5</a:t>
            </a:r>
            <a:r>
              <a:rPr lang="en-GB" sz="1400"/>
              <a:t> concentration &gt; 25 </a:t>
            </a:r>
            <a:r>
              <a:rPr lang="el-GR" sz="1400"/>
              <a:t>μ</a:t>
            </a:r>
            <a:r>
              <a:rPr lang="en-GB" sz="1400"/>
              <a:t>g m</a:t>
            </a:r>
            <a:r>
              <a:rPr lang="en-GB" sz="1400" baseline="30000"/>
              <a:t>-3</a:t>
            </a:r>
            <a:r>
              <a:rPr lang="en-GB" sz="1400"/>
              <a:t>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Estimated 8.6 excess deaths attributable to fire PM</a:t>
            </a:r>
            <a:r>
              <a:rPr lang="en-GB" sz="1400" baseline="-25000"/>
              <a:t>2.5</a:t>
            </a:r>
            <a:r>
              <a:rPr lang="en-GB" sz="1400"/>
              <a:t> short term exposure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/>
              <a:t>Economic cost of mortality: £21.1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aseline="30000"/>
          </a:p>
          <a:p>
            <a:endParaRPr lang="en-GB" sz="1400" baseline="30000"/>
          </a:p>
          <a:p>
            <a:r>
              <a:rPr lang="en-GB" sz="140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5F5163-AB30-E2A9-1C8A-1A1FE5C484D5}"/>
              </a:ext>
            </a:extLst>
          </p:cNvPr>
          <p:cNvSpPr txBox="1"/>
          <p:nvPr/>
        </p:nvSpPr>
        <p:spPr>
          <a:xfrm>
            <a:off x="433492" y="4055325"/>
            <a:ext cx="8484576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i="1"/>
              <a:t>“Understanding how people are exposed to smoke from wildfires in the UK is key to any health study and is needed to aid the public health response during a fire.”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327ED-96C3-6EFA-1C51-4B1EAE9EB24A}"/>
              </a:ext>
            </a:extLst>
          </p:cNvPr>
          <p:cNvSpPr txBox="1"/>
          <p:nvPr/>
        </p:nvSpPr>
        <p:spPr>
          <a:xfrm>
            <a:off x="3009103" y="4701656"/>
            <a:ext cx="71899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/>
              <a:t>UKHSA Health Effects of Climate Change (HECC) in the UK: 2023 </a:t>
            </a:r>
            <a:r>
              <a:rPr lang="en-GB" sz="1400">
                <a:hlinkClick r:id="rId3"/>
              </a:rPr>
              <a:t>report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83528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BA9000-71DE-0AE3-0BFA-16E614C970D8}"/>
              </a:ext>
            </a:extLst>
          </p:cNvPr>
          <p:cNvSpPr txBox="1"/>
          <p:nvPr/>
        </p:nvSpPr>
        <p:spPr>
          <a:xfrm>
            <a:off x="186001" y="714591"/>
            <a:ext cx="2261810" cy="440769"/>
          </a:xfrm>
          <a:prstGeom prst="snip2Diag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/>
              <a:t>Emissions Estimate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C04049-A05C-90FA-ADC6-896CBA31EE53}"/>
              </a:ext>
            </a:extLst>
          </p:cNvPr>
          <p:cNvSpPr txBox="1"/>
          <p:nvPr/>
        </p:nvSpPr>
        <p:spPr>
          <a:xfrm>
            <a:off x="186001" y="1581149"/>
            <a:ext cx="2578517" cy="440769"/>
          </a:xfrm>
          <a:prstGeom prst="snip2Diag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/>
              <a:t>Atm. Dispersion Model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2C053D-D616-F0F3-0C42-3684F28635F1}"/>
              </a:ext>
            </a:extLst>
          </p:cNvPr>
          <p:cNvSpPr txBox="1"/>
          <p:nvPr/>
        </p:nvSpPr>
        <p:spPr>
          <a:xfrm>
            <a:off x="186001" y="2521729"/>
            <a:ext cx="2182634" cy="440769"/>
          </a:xfrm>
          <a:prstGeom prst="snip2Diag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/>
              <a:t>Exposure Estimate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B6000D-BC58-B8AF-2DDE-50D3ABC8E208}"/>
              </a:ext>
            </a:extLst>
          </p:cNvPr>
          <p:cNvSpPr txBox="1"/>
          <p:nvPr/>
        </p:nvSpPr>
        <p:spPr>
          <a:xfrm>
            <a:off x="186001" y="3462309"/>
            <a:ext cx="2972655" cy="440769"/>
          </a:xfrm>
          <a:prstGeom prst="snip2Diag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GB"/>
              <a:t>Health Impact Assessment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A24B43-2BCC-0743-9F0E-C9B10646C86F}"/>
              </a:ext>
            </a:extLst>
          </p:cNvPr>
          <p:cNvSpPr txBox="1"/>
          <p:nvPr/>
        </p:nvSpPr>
        <p:spPr>
          <a:xfrm>
            <a:off x="4035016" y="53602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(Some) Sources of uncertainty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03F818-2ED5-597C-1E52-CEDB74B44C70}"/>
              </a:ext>
            </a:extLst>
          </p:cNvPr>
          <p:cNvSpPr txBox="1"/>
          <p:nvPr/>
        </p:nvSpPr>
        <p:spPr>
          <a:xfrm>
            <a:off x="3158656" y="655647"/>
            <a:ext cx="5476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Location; geometry; source strength; composition; temporal evolution; plume-rise or height of emission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3F1829-2B35-FFA9-C539-A02DFEA44C9D}"/>
              </a:ext>
            </a:extLst>
          </p:cNvPr>
          <p:cNvSpPr txBox="1"/>
          <p:nvPr/>
        </p:nvSpPr>
        <p:spPr>
          <a:xfrm>
            <a:off x="3158656" y="1346212"/>
            <a:ext cx="5476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Missing and poorly represented physics and chemistry: deposition, chemical evolution, aerosol physics; meteorology-composition feedback; </a:t>
            </a:r>
            <a:r>
              <a:rPr lang="en-GB" sz="1600" b="1"/>
              <a:t>model resolution </a:t>
            </a:r>
            <a:r>
              <a:rPr lang="en-GB" sz="1600"/>
              <a:t>(spatial and temporal); 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79F089-06E4-7DF1-D257-3FDE0D477B75}"/>
              </a:ext>
            </a:extLst>
          </p:cNvPr>
          <p:cNvSpPr txBox="1"/>
          <p:nvPr/>
        </p:nvSpPr>
        <p:spPr>
          <a:xfrm>
            <a:off x="3158656" y="2529220"/>
            <a:ext cx="5476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Mobility of individuals; effectiveness of exposure reduction guidance (e.g. closing windows); breathing rate; 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20E7FA-BD38-D868-75B0-29ED6F35385B}"/>
              </a:ext>
            </a:extLst>
          </p:cNvPr>
          <p:cNvSpPr txBox="1"/>
          <p:nvPr/>
        </p:nvSpPr>
        <p:spPr>
          <a:xfrm>
            <a:off x="3158656" y="3370662"/>
            <a:ext cx="5476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Varying susceptibility of individuals/populations; multi-pollutant exposure; multi-hazard exposure (e.g. high temperature); …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5AD552-DD17-B138-9B18-38B59200C3D9}"/>
              </a:ext>
            </a:extLst>
          </p:cNvPr>
          <p:cNvCxnSpPr/>
          <p:nvPr/>
        </p:nvCxnSpPr>
        <p:spPr>
          <a:xfrm>
            <a:off x="476250" y="1299366"/>
            <a:ext cx="0" cy="19605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11A7628-D567-5F32-5130-A1ECB712CC58}"/>
              </a:ext>
            </a:extLst>
          </p:cNvPr>
          <p:cNvCxnSpPr/>
          <p:nvPr/>
        </p:nvCxnSpPr>
        <p:spPr>
          <a:xfrm>
            <a:off x="476250" y="2227371"/>
            <a:ext cx="0" cy="19605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4FA1197-1E49-C702-992E-2E71DD0285F1}"/>
              </a:ext>
            </a:extLst>
          </p:cNvPr>
          <p:cNvCxnSpPr/>
          <p:nvPr/>
        </p:nvCxnSpPr>
        <p:spPr>
          <a:xfrm>
            <a:off x="476250" y="3129071"/>
            <a:ext cx="0" cy="19605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203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90;p4" descr="A picture containing text, tree, sign&#10;&#10;Description automatically generated">
            <a:extLst>
              <a:ext uri="{FF2B5EF4-FFF2-40B4-BE49-F238E27FC236}">
                <a16:creationId xmlns:a16="http://schemas.microsoft.com/office/drawing/2014/main" id="{C3147EB0-6E86-584B-A0D0-85F5351740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7953" y="872026"/>
            <a:ext cx="5379009" cy="379133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91;p4">
            <a:extLst>
              <a:ext uri="{FF2B5EF4-FFF2-40B4-BE49-F238E27FC236}">
                <a16:creationId xmlns:a16="http://schemas.microsoft.com/office/drawing/2014/main" id="{92098D58-F382-52A7-F214-2EDA4D93D69B}"/>
              </a:ext>
            </a:extLst>
          </p:cNvPr>
          <p:cNvSpPr/>
          <p:nvPr/>
        </p:nvSpPr>
        <p:spPr>
          <a:xfrm>
            <a:off x="5508223" y="1699921"/>
            <a:ext cx="1583734" cy="1584000"/>
          </a:xfrm>
          <a:prstGeom prst="rect">
            <a:avLst/>
          </a:prstGeom>
          <a:solidFill>
            <a:srgbClr val="FF0000">
              <a:alpha val="34901"/>
            </a:srgb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91;p4">
            <a:extLst>
              <a:ext uri="{FF2B5EF4-FFF2-40B4-BE49-F238E27FC236}">
                <a16:creationId xmlns:a16="http://schemas.microsoft.com/office/drawing/2014/main" id="{3F7AB147-FE7E-61A8-275E-1A019A77ED65}"/>
              </a:ext>
            </a:extLst>
          </p:cNvPr>
          <p:cNvSpPr/>
          <p:nvPr/>
        </p:nvSpPr>
        <p:spPr>
          <a:xfrm>
            <a:off x="3933916" y="1699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91;p4">
            <a:extLst>
              <a:ext uri="{FF2B5EF4-FFF2-40B4-BE49-F238E27FC236}">
                <a16:creationId xmlns:a16="http://schemas.microsoft.com/office/drawing/2014/main" id="{31947623-75A3-BBFB-4348-3BE3BD129F59}"/>
              </a:ext>
            </a:extLst>
          </p:cNvPr>
          <p:cNvSpPr/>
          <p:nvPr/>
        </p:nvSpPr>
        <p:spPr>
          <a:xfrm>
            <a:off x="2340755" y="1699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91;p4">
            <a:extLst>
              <a:ext uri="{FF2B5EF4-FFF2-40B4-BE49-F238E27FC236}">
                <a16:creationId xmlns:a16="http://schemas.microsoft.com/office/drawing/2014/main" id="{FCEB6125-6898-1667-8DB2-E2AA48BD17A2}"/>
              </a:ext>
            </a:extLst>
          </p:cNvPr>
          <p:cNvSpPr/>
          <p:nvPr/>
        </p:nvSpPr>
        <p:spPr>
          <a:xfrm>
            <a:off x="3924489" y="3283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91;p4">
            <a:extLst>
              <a:ext uri="{FF2B5EF4-FFF2-40B4-BE49-F238E27FC236}">
                <a16:creationId xmlns:a16="http://schemas.microsoft.com/office/drawing/2014/main" id="{DE8E9CA5-C4C5-723D-78A0-32DE3B04C57F}"/>
              </a:ext>
            </a:extLst>
          </p:cNvPr>
          <p:cNvSpPr/>
          <p:nvPr/>
        </p:nvSpPr>
        <p:spPr>
          <a:xfrm>
            <a:off x="5508223" y="3283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91;p4">
            <a:extLst>
              <a:ext uri="{FF2B5EF4-FFF2-40B4-BE49-F238E27FC236}">
                <a16:creationId xmlns:a16="http://schemas.microsoft.com/office/drawing/2014/main" id="{AF6FD6D8-7A67-394D-C533-AE00D779EF5B}"/>
              </a:ext>
            </a:extLst>
          </p:cNvPr>
          <p:cNvSpPr/>
          <p:nvPr/>
        </p:nvSpPr>
        <p:spPr>
          <a:xfrm>
            <a:off x="5508223" y="115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91;p4">
            <a:extLst>
              <a:ext uri="{FF2B5EF4-FFF2-40B4-BE49-F238E27FC236}">
                <a16:creationId xmlns:a16="http://schemas.microsoft.com/office/drawing/2014/main" id="{A1CD9801-0511-48EE-A6B4-2CF806011C98}"/>
              </a:ext>
            </a:extLst>
          </p:cNvPr>
          <p:cNvSpPr/>
          <p:nvPr/>
        </p:nvSpPr>
        <p:spPr>
          <a:xfrm>
            <a:off x="3924489" y="115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1;p4">
            <a:extLst>
              <a:ext uri="{FF2B5EF4-FFF2-40B4-BE49-F238E27FC236}">
                <a16:creationId xmlns:a16="http://schemas.microsoft.com/office/drawing/2014/main" id="{85575678-096C-4EF8-D74F-763D4AB22497}"/>
              </a:ext>
            </a:extLst>
          </p:cNvPr>
          <p:cNvSpPr/>
          <p:nvPr/>
        </p:nvSpPr>
        <p:spPr>
          <a:xfrm>
            <a:off x="2340755" y="3283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1;p4">
            <a:extLst>
              <a:ext uri="{FF2B5EF4-FFF2-40B4-BE49-F238E27FC236}">
                <a16:creationId xmlns:a16="http://schemas.microsoft.com/office/drawing/2014/main" id="{1061FE52-9219-E7A9-4B02-65463681B547}"/>
              </a:ext>
            </a:extLst>
          </p:cNvPr>
          <p:cNvSpPr/>
          <p:nvPr/>
        </p:nvSpPr>
        <p:spPr>
          <a:xfrm>
            <a:off x="2340755" y="115921"/>
            <a:ext cx="1583734" cy="1584000"/>
          </a:xfrm>
          <a:prstGeom prst="rect">
            <a:avLst/>
          </a:prstGeom>
          <a:solidFill>
            <a:schemeClr val="bg2">
              <a:alpha val="34901"/>
            </a:schemeClr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94;p4">
            <a:extLst>
              <a:ext uri="{FF2B5EF4-FFF2-40B4-BE49-F238E27FC236}">
                <a16:creationId xmlns:a16="http://schemas.microsoft.com/office/drawing/2014/main" id="{AEB08C07-F8D2-89B4-4EBA-803633EC3A58}"/>
              </a:ext>
            </a:extLst>
          </p:cNvPr>
          <p:cNvSpPr/>
          <p:nvPr/>
        </p:nvSpPr>
        <p:spPr>
          <a:xfrm>
            <a:off x="6103272" y="2276026"/>
            <a:ext cx="359569" cy="360000"/>
          </a:xfrm>
          <a:prstGeom prst="rect">
            <a:avLst/>
          </a:prstGeom>
          <a:solidFill>
            <a:srgbClr val="0000FF">
              <a:alpha val="40000"/>
            </a:srgbClr>
          </a:solidFill>
          <a:ln w="12700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94;p4">
            <a:extLst>
              <a:ext uri="{FF2B5EF4-FFF2-40B4-BE49-F238E27FC236}">
                <a16:creationId xmlns:a16="http://schemas.microsoft.com/office/drawing/2014/main" id="{C849D16F-38AD-8FDF-7585-7B02B315A4AF}"/>
              </a:ext>
            </a:extLst>
          </p:cNvPr>
          <p:cNvSpPr/>
          <p:nvPr/>
        </p:nvSpPr>
        <p:spPr>
          <a:xfrm>
            <a:off x="6480425" y="2473807"/>
            <a:ext cx="153473" cy="154800"/>
          </a:xfrm>
          <a:prstGeom prst="rect">
            <a:avLst/>
          </a:prstGeom>
          <a:solidFill>
            <a:srgbClr val="00B050">
              <a:alpha val="40000"/>
            </a:srgbClr>
          </a:solidFill>
          <a:ln w="127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92;p4">
            <a:extLst>
              <a:ext uri="{FF2B5EF4-FFF2-40B4-BE49-F238E27FC236}">
                <a16:creationId xmlns:a16="http://schemas.microsoft.com/office/drawing/2014/main" id="{6E70CBEA-FC07-8906-98BB-6229648415A3}"/>
              </a:ext>
            </a:extLst>
          </p:cNvPr>
          <p:cNvSpPr txBox="1"/>
          <p:nvPr/>
        </p:nvSpPr>
        <p:spPr>
          <a:xfrm>
            <a:off x="158262" y="1733333"/>
            <a:ext cx="177210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 km x 10 km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3" name="Google Shape;192;p4">
            <a:extLst>
              <a:ext uri="{FF2B5EF4-FFF2-40B4-BE49-F238E27FC236}">
                <a16:creationId xmlns:a16="http://schemas.microsoft.com/office/drawing/2014/main" id="{39ECFB14-96C2-CB99-CA5E-96B6E3987156}"/>
              </a:ext>
            </a:extLst>
          </p:cNvPr>
          <p:cNvSpPr txBox="1"/>
          <p:nvPr/>
        </p:nvSpPr>
        <p:spPr>
          <a:xfrm>
            <a:off x="436682" y="2162426"/>
            <a:ext cx="177210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0000FF"/>
                </a:solidFill>
              </a:rPr>
              <a:t>2</a:t>
            </a:r>
            <a:r>
              <a:rPr lang="en-GB" sz="1800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km x 2 km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24" name="Google Shape;192;p4">
            <a:extLst>
              <a:ext uri="{FF2B5EF4-FFF2-40B4-BE49-F238E27FC236}">
                <a16:creationId xmlns:a16="http://schemas.microsoft.com/office/drawing/2014/main" id="{1350DAF6-E594-34EB-7D9A-7D76372A80D8}"/>
              </a:ext>
            </a:extLst>
          </p:cNvPr>
          <p:cNvSpPr txBox="1"/>
          <p:nvPr/>
        </p:nvSpPr>
        <p:spPr>
          <a:xfrm>
            <a:off x="436682" y="2591519"/>
            <a:ext cx="17673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B050"/>
                </a:solidFill>
              </a:rPr>
              <a:t>1</a:t>
            </a:r>
            <a:r>
              <a:rPr lang="en-GB" sz="18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km x 1 km</a:t>
            </a:r>
            <a:endParaRPr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91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1013E374-33AB-30A4-0D64-23DC32C4F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589911"/>
              </p:ext>
            </p:extLst>
          </p:nvPr>
        </p:nvGraphicFramePr>
        <p:xfrm>
          <a:off x="180734" y="2576751"/>
          <a:ext cx="203324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56">
                  <a:extLst>
                    <a:ext uri="{9D8B030D-6E8A-4147-A177-3AD203B41FA5}">
                      <a16:colId xmlns:a16="http://schemas.microsoft.com/office/drawing/2014/main" val="2964537892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456918938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1945587870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3875151988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1895299080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4015864699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2788896169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2595547256"/>
                    </a:ext>
                  </a:extLst>
                </a:gridCol>
              </a:tblGrid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266487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7672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840753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860573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25526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921186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2B5D4190-D4B0-CB16-58A9-4E379B60D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292687"/>
              </p:ext>
            </p:extLst>
          </p:nvPr>
        </p:nvGraphicFramePr>
        <p:xfrm>
          <a:off x="180734" y="2555285"/>
          <a:ext cx="2033248" cy="1231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312">
                  <a:extLst>
                    <a:ext uri="{9D8B030D-6E8A-4147-A177-3AD203B41FA5}">
                      <a16:colId xmlns:a16="http://schemas.microsoft.com/office/drawing/2014/main" val="2964537892"/>
                    </a:ext>
                  </a:extLst>
                </a:gridCol>
                <a:gridCol w="508312">
                  <a:extLst>
                    <a:ext uri="{9D8B030D-6E8A-4147-A177-3AD203B41FA5}">
                      <a16:colId xmlns:a16="http://schemas.microsoft.com/office/drawing/2014/main" val="1945587870"/>
                    </a:ext>
                  </a:extLst>
                </a:gridCol>
                <a:gridCol w="508312">
                  <a:extLst>
                    <a:ext uri="{9D8B030D-6E8A-4147-A177-3AD203B41FA5}">
                      <a16:colId xmlns:a16="http://schemas.microsoft.com/office/drawing/2014/main" val="1895299080"/>
                    </a:ext>
                  </a:extLst>
                </a:gridCol>
                <a:gridCol w="508312">
                  <a:extLst>
                    <a:ext uri="{9D8B030D-6E8A-4147-A177-3AD203B41FA5}">
                      <a16:colId xmlns:a16="http://schemas.microsoft.com/office/drawing/2014/main" val="2788896169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266487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840753"/>
                  </a:ext>
                </a:extLst>
              </a:tr>
              <a:tr h="412501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25526"/>
                  </a:ext>
                </a:extLst>
              </a:tr>
            </a:tbl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2674B21F-F42C-5626-30B1-CA141A294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0764" cy="144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A2CD6E-0FB0-402B-AB8D-8E8A34EF9A76}"/>
              </a:ext>
            </a:extLst>
          </p:cNvPr>
          <p:cNvSpPr txBox="1"/>
          <p:nvPr/>
        </p:nvSpPr>
        <p:spPr>
          <a:xfrm>
            <a:off x="0" y="1449922"/>
            <a:ext cx="5070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Models the emission, transport, chemical change and deposition of materials released to the atmosphere</a:t>
            </a:r>
          </a:p>
        </p:txBody>
      </p:sp>
      <p:pic>
        <p:nvPicPr>
          <p:cNvPr id="6" name="Graphic 5" descr="Covid-19 outline">
            <a:extLst>
              <a:ext uri="{FF2B5EF4-FFF2-40B4-BE49-F238E27FC236}">
                <a16:creationId xmlns:a16="http://schemas.microsoft.com/office/drawing/2014/main" id="{F0101568-A841-C78D-BE3B-BE9C65A69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5937" y="638745"/>
            <a:ext cx="792000" cy="792000"/>
          </a:xfrm>
          <a:prstGeom prst="rect">
            <a:avLst/>
          </a:prstGeom>
        </p:spPr>
      </p:pic>
      <p:pic>
        <p:nvPicPr>
          <p:cNvPr id="10" name="Graphic 9" descr="Production outline">
            <a:extLst>
              <a:ext uri="{FF2B5EF4-FFF2-40B4-BE49-F238E27FC236}">
                <a16:creationId xmlns:a16="http://schemas.microsoft.com/office/drawing/2014/main" id="{69F2E1AC-D851-0BDD-0309-F10D518CB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2098" y="234927"/>
            <a:ext cx="792000" cy="792000"/>
          </a:xfrm>
          <a:prstGeom prst="rect">
            <a:avLst/>
          </a:prstGeom>
        </p:spPr>
      </p:pic>
      <p:pic>
        <p:nvPicPr>
          <p:cNvPr id="12" name="Graphic 11" descr="Radioactive outline">
            <a:extLst>
              <a:ext uri="{FF2B5EF4-FFF2-40B4-BE49-F238E27FC236}">
                <a16:creationId xmlns:a16="http://schemas.microsoft.com/office/drawing/2014/main" id="{C3E76700-6DA0-E365-7A81-FB0E03C14C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2246" y="591545"/>
            <a:ext cx="792000" cy="792000"/>
          </a:xfrm>
          <a:prstGeom prst="rect">
            <a:avLst/>
          </a:prstGeom>
        </p:spPr>
      </p:pic>
      <p:pic>
        <p:nvPicPr>
          <p:cNvPr id="14" name="Graphic 13" descr="Grasshopper outline">
            <a:extLst>
              <a:ext uri="{FF2B5EF4-FFF2-40B4-BE49-F238E27FC236}">
                <a16:creationId xmlns:a16="http://schemas.microsoft.com/office/drawing/2014/main" id="{2C51B1A8-76F3-C2B8-35E8-034F380968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6786" y="195545"/>
            <a:ext cx="792000" cy="792000"/>
          </a:xfrm>
          <a:prstGeom prst="rect">
            <a:avLst/>
          </a:prstGeom>
        </p:spPr>
      </p:pic>
      <p:pic>
        <p:nvPicPr>
          <p:cNvPr id="16" name="Graphic 15" descr="Car outline">
            <a:extLst>
              <a:ext uri="{FF2B5EF4-FFF2-40B4-BE49-F238E27FC236}">
                <a16:creationId xmlns:a16="http://schemas.microsoft.com/office/drawing/2014/main" id="{8DE9ED2A-C695-A935-6884-DF73C20EBE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22861" y="277593"/>
            <a:ext cx="792000" cy="79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7C9BA04-62ED-8840-D2CF-580B349A24E3}"/>
              </a:ext>
            </a:extLst>
          </p:cNvPr>
          <p:cNvSpPr txBox="1"/>
          <p:nvPr/>
        </p:nvSpPr>
        <p:spPr>
          <a:xfrm>
            <a:off x="111191" y="2203895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Lagrangian particles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B9F0C9-89A0-6203-DDEE-73B602B08B85}"/>
              </a:ext>
            </a:extLst>
          </p:cNvPr>
          <p:cNvSpPr txBox="1"/>
          <p:nvPr/>
        </p:nvSpPr>
        <p:spPr>
          <a:xfrm>
            <a:off x="7122786" y="2203895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Eulerian fields</a:t>
            </a:r>
          </a:p>
        </p:txBody>
      </p:sp>
      <p:pic>
        <p:nvPicPr>
          <p:cNvPr id="24" name="Graphic 23" descr="Cherry Blossom outline">
            <a:extLst>
              <a:ext uri="{FF2B5EF4-FFF2-40B4-BE49-F238E27FC236}">
                <a16:creationId xmlns:a16="http://schemas.microsoft.com/office/drawing/2014/main" id="{91EA252F-6890-8912-81B1-1090DC3863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52000" y="1008077"/>
            <a:ext cx="792000" cy="792000"/>
          </a:xfrm>
          <a:prstGeom prst="rect">
            <a:avLst/>
          </a:prstGeom>
        </p:spPr>
      </p:pic>
      <p:pic>
        <p:nvPicPr>
          <p:cNvPr id="26" name="Graphic 25" descr="Fire outline">
            <a:extLst>
              <a:ext uri="{FF2B5EF4-FFF2-40B4-BE49-F238E27FC236}">
                <a16:creationId xmlns:a16="http://schemas.microsoft.com/office/drawing/2014/main" id="{BE7FFB01-AA63-26C5-4455-D5E4EB57B7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85476" y="1129941"/>
            <a:ext cx="792000" cy="792000"/>
          </a:xfrm>
          <a:prstGeom prst="rect">
            <a:avLst/>
          </a:prstGeom>
        </p:spPr>
      </p:pic>
      <p:pic>
        <p:nvPicPr>
          <p:cNvPr id="28" name="Graphic 27" descr="Volcano outline">
            <a:extLst>
              <a:ext uri="{FF2B5EF4-FFF2-40B4-BE49-F238E27FC236}">
                <a16:creationId xmlns:a16="http://schemas.microsoft.com/office/drawing/2014/main" id="{471E9803-6897-FC95-EAE2-E5012BA53B8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84091" y="1097556"/>
            <a:ext cx="792000" cy="792000"/>
          </a:xfrm>
          <a:prstGeom prst="rect">
            <a:avLst/>
          </a:prstGeom>
        </p:spPr>
      </p:pic>
      <p:pic>
        <p:nvPicPr>
          <p:cNvPr id="36" name="Graphic 35" descr="Fire with solid fill">
            <a:extLst>
              <a:ext uri="{FF2B5EF4-FFF2-40B4-BE49-F238E27FC236}">
                <a16:creationId xmlns:a16="http://schemas.microsoft.com/office/drawing/2014/main" id="{75DC4E97-247D-FD63-1642-99F90F4F0E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48246" y="3777731"/>
            <a:ext cx="694592" cy="694592"/>
          </a:xfrm>
          <a:prstGeom prst="rect">
            <a:avLst/>
          </a:prstGeom>
        </p:spPr>
      </p:pic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FA7B9D44-7AD7-73C1-C45F-F9080BDC3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194315"/>
              </p:ext>
            </p:extLst>
          </p:nvPr>
        </p:nvGraphicFramePr>
        <p:xfrm>
          <a:off x="6145552" y="2589011"/>
          <a:ext cx="203324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56">
                  <a:extLst>
                    <a:ext uri="{9D8B030D-6E8A-4147-A177-3AD203B41FA5}">
                      <a16:colId xmlns:a16="http://schemas.microsoft.com/office/drawing/2014/main" val="2964537892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456918938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1945587870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3875151988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1895299080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4015864699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2788896169"/>
                    </a:ext>
                  </a:extLst>
                </a:gridCol>
                <a:gridCol w="254156">
                  <a:extLst>
                    <a:ext uri="{9D8B030D-6E8A-4147-A177-3AD203B41FA5}">
                      <a16:colId xmlns:a16="http://schemas.microsoft.com/office/drawing/2014/main" val="2595547256"/>
                    </a:ext>
                  </a:extLst>
                </a:gridCol>
              </a:tblGrid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266487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7672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840753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860573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25526"/>
                  </a:ext>
                </a:extLst>
              </a:tr>
              <a:tr h="120042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921186"/>
                  </a:ext>
                </a:extLst>
              </a:tr>
            </a:tbl>
          </a:graphicData>
        </a:graphic>
      </p:graphicFrame>
      <p:grpSp>
        <p:nvGrpSpPr>
          <p:cNvPr id="45" name="Group 44">
            <a:extLst>
              <a:ext uri="{FF2B5EF4-FFF2-40B4-BE49-F238E27FC236}">
                <a16:creationId xmlns:a16="http://schemas.microsoft.com/office/drawing/2014/main" id="{F01A2AC9-23EF-1097-2A4B-4D5FE3C14E67}"/>
              </a:ext>
            </a:extLst>
          </p:cNvPr>
          <p:cNvGrpSpPr/>
          <p:nvPr/>
        </p:nvGrpSpPr>
        <p:grpSpPr>
          <a:xfrm>
            <a:off x="358766" y="2557057"/>
            <a:ext cx="1679874" cy="1900912"/>
            <a:chOff x="358766" y="2557057"/>
            <a:chExt cx="1679874" cy="1900912"/>
          </a:xfrm>
        </p:grpSpPr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47B1A134-FAF7-2CF3-C121-BA3198543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58766" y="3763377"/>
              <a:ext cx="694592" cy="694592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A4714D3-005F-A938-B1E7-6C7B3FBE9AA3}"/>
                </a:ext>
              </a:extLst>
            </p:cNvPr>
            <p:cNvSpPr/>
            <p:nvPr/>
          </p:nvSpPr>
          <p:spPr>
            <a:xfrm>
              <a:off x="1216622" y="2755844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4C2E074-A337-505B-9D87-BEE0A4010300}"/>
                </a:ext>
              </a:extLst>
            </p:cNvPr>
            <p:cNvSpPr/>
            <p:nvPr/>
          </p:nvSpPr>
          <p:spPr>
            <a:xfrm>
              <a:off x="1609557" y="2557057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B57CFAA-7434-BD72-5692-F4B9F1120074}"/>
                </a:ext>
              </a:extLst>
            </p:cNvPr>
            <p:cNvSpPr/>
            <p:nvPr/>
          </p:nvSpPr>
          <p:spPr>
            <a:xfrm>
              <a:off x="1045619" y="3177613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2437FB0-D832-C9CA-F0BF-AE4081E2233D}"/>
                </a:ext>
              </a:extLst>
            </p:cNvPr>
            <p:cNvSpPr/>
            <p:nvPr/>
          </p:nvSpPr>
          <p:spPr>
            <a:xfrm>
              <a:off x="1053358" y="3377684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84D4FC2-88B0-15BB-CE33-DF5F0071956F}"/>
                </a:ext>
              </a:extLst>
            </p:cNvPr>
            <p:cNvSpPr/>
            <p:nvPr/>
          </p:nvSpPr>
          <p:spPr>
            <a:xfrm>
              <a:off x="910010" y="3159737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489157B-DF9C-C399-EB4F-9E2A6FF404A4}"/>
                </a:ext>
              </a:extLst>
            </p:cNvPr>
            <p:cNvSpPr/>
            <p:nvPr/>
          </p:nvSpPr>
          <p:spPr>
            <a:xfrm>
              <a:off x="1041738" y="2906305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A8FB0E3-1A69-A9A8-E850-D9A9D48E0CAE}"/>
                </a:ext>
              </a:extLst>
            </p:cNvPr>
            <p:cNvSpPr/>
            <p:nvPr/>
          </p:nvSpPr>
          <p:spPr>
            <a:xfrm>
              <a:off x="1016961" y="3558467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343430F-B305-DBB7-C835-8E6317463878}"/>
                </a:ext>
              </a:extLst>
            </p:cNvPr>
            <p:cNvSpPr/>
            <p:nvPr/>
          </p:nvSpPr>
          <p:spPr>
            <a:xfrm>
              <a:off x="890094" y="3353557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35929FF-290A-7E76-0280-8C3836060EB6}"/>
                </a:ext>
              </a:extLst>
            </p:cNvPr>
            <p:cNvSpPr/>
            <p:nvPr/>
          </p:nvSpPr>
          <p:spPr>
            <a:xfrm>
              <a:off x="851994" y="3619377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CAE1E8-B880-5373-96DB-EB3282E95554}"/>
                </a:ext>
              </a:extLst>
            </p:cNvPr>
            <p:cNvSpPr/>
            <p:nvPr/>
          </p:nvSpPr>
          <p:spPr>
            <a:xfrm>
              <a:off x="1504622" y="2838030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19C693E-20A5-8542-1B52-F32B0C54FF3F}"/>
                </a:ext>
              </a:extLst>
            </p:cNvPr>
            <p:cNvSpPr/>
            <p:nvPr/>
          </p:nvSpPr>
          <p:spPr>
            <a:xfrm>
              <a:off x="1356836" y="3290559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FEEC3E3-07D8-9053-1C0A-E1FD167C6036}"/>
                </a:ext>
              </a:extLst>
            </p:cNvPr>
            <p:cNvSpPr/>
            <p:nvPr/>
          </p:nvSpPr>
          <p:spPr>
            <a:xfrm>
              <a:off x="1182503" y="3059740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2592D1C-393C-3E12-A46D-313A8F64F2C7}"/>
                </a:ext>
              </a:extLst>
            </p:cNvPr>
            <p:cNvSpPr/>
            <p:nvPr/>
          </p:nvSpPr>
          <p:spPr>
            <a:xfrm>
              <a:off x="1251062" y="3356693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3280F03-B496-275F-4FD2-8517B52FD4BC}"/>
                </a:ext>
              </a:extLst>
            </p:cNvPr>
            <p:cNvSpPr/>
            <p:nvPr/>
          </p:nvSpPr>
          <p:spPr>
            <a:xfrm>
              <a:off x="1126978" y="3228594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1EE0E8A-D826-16B5-A72C-FC38C4506A0C}"/>
                </a:ext>
              </a:extLst>
            </p:cNvPr>
            <p:cNvSpPr/>
            <p:nvPr/>
          </p:nvSpPr>
          <p:spPr>
            <a:xfrm>
              <a:off x="1894640" y="2915740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62FB36A-2B54-D18F-1FDA-FC9D39120940}"/>
                </a:ext>
              </a:extLst>
            </p:cNvPr>
            <p:cNvSpPr/>
            <p:nvPr/>
          </p:nvSpPr>
          <p:spPr>
            <a:xfrm>
              <a:off x="1866962" y="2661011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D71F9D1-A603-C6ED-6FAB-B57BC2A3DF15}"/>
                </a:ext>
              </a:extLst>
            </p:cNvPr>
            <p:cNvSpPr/>
            <p:nvPr/>
          </p:nvSpPr>
          <p:spPr>
            <a:xfrm>
              <a:off x="1720622" y="2854091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839951F-B7E9-FBEB-0CAB-CE9A3584024B}"/>
                </a:ext>
              </a:extLst>
            </p:cNvPr>
            <p:cNvSpPr/>
            <p:nvPr/>
          </p:nvSpPr>
          <p:spPr>
            <a:xfrm>
              <a:off x="813090" y="3477283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A97B6D5-55F7-6D94-FB9F-0F6B72642291}"/>
                </a:ext>
              </a:extLst>
            </p:cNvPr>
            <p:cNvSpPr/>
            <p:nvPr/>
          </p:nvSpPr>
          <p:spPr>
            <a:xfrm>
              <a:off x="1492172" y="3101286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19B426A-7CD9-0A23-33C7-6FA1225F98EB}"/>
                </a:ext>
              </a:extLst>
            </p:cNvPr>
            <p:cNvSpPr/>
            <p:nvPr/>
          </p:nvSpPr>
          <p:spPr>
            <a:xfrm>
              <a:off x="1074392" y="3450777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BAB3FDA-66B5-78AF-B4EA-800694A02B3B}"/>
                </a:ext>
              </a:extLst>
            </p:cNvPr>
            <p:cNvSpPr/>
            <p:nvPr/>
          </p:nvSpPr>
          <p:spPr>
            <a:xfrm>
              <a:off x="682439" y="3622917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2D08E4E7-78AD-5BAD-F3CD-B1EE66B6D1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086705"/>
              </p:ext>
            </p:extLst>
          </p:nvPr>
        </p:nvGraphicFramePr>
        <p:xfrm>
          <a:off x="6148505" y="2576751"/>
          <a:ext cx="2033248" cy="1231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312">
                  <a:extLst>
                    <a:ext uri="{9D8B030D-6E8A-4147-A177-3AD203B41FA5}">
                      <a16:colId xmlns:a16="http://schemas.microsoft.com/office/drawing/2014/main" val="2964537892"/>
                    </a:ext>
                  </a:extLst>
                </a:gridCol>
                <a:gridCol w="508312">
                  <a:extLst>
                    <a:ext uri="{9D8B030D-6E8A-4147-A177-3AD203B41FA5}">
                      <a16:colId xmlns:a16="http://schemas.microsoft.com/office/drawing/2014/main" val="1945587870"/>
                    </a:ext>
                  </a:extLst>
                </a:gridCol>
                <a:gridCol w="508312">
                  <a:extLst>
                    <a:ext uri="{9D8B030D-6E8A-4147-A177-3AD203B41FA5}">
                      <a16:colId xmlns:a16="http://schemas.microsoft.com/office/drawing/2014/main" val="1895299080"/>
                    </a:ext>
                  </a:extLst>
                </a:gridCol>
                <a:gridCol w="508312">
                  <a:extLst>
                    <a:ext uri="{9D8B030D-6E8A-4147-A177-3AD203B41FA5}">
                      <a16:colId xmlns:a16="http://schemas.microsoft.com/office/drawing/2014/main" val="2788896169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266487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840753"/>
                  </a:ext>
                </a:extLst>
              </a:tr>
              <a:tr h="412501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2552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5B4E5AA-0BB5-96C0-A675-7E42C7F53552}"/>
              </a:ext>
            </a:extLst>
          </p:cNvPr>
          <p:cNvSpPr txBox="1"/>
          <p:nvPr/>
        </p:nvSpPr>
        <p:spPr>
          <a:xfrm>
            <a:off x="1197358" y="4327164"/>
            <a:ext cx="30235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NAME Lagrangian used to produce CHEMET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70EF005-7E55-D236-CD13-517E6388BF4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67686" y="3148726"/>
            <a:ext cx="1613262" cy="1188720"/>
          </a:xfrm>
          <a:prstGeom prst="rect">
            <a:avLst/>
          </a:prstGeom>
          <a:ln>
            <a:noFill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C7BFC21-5CF2-E526-F5D6-30E35F19C76E}"/>
              </a:ext>
            </a:extLst>
          </p:cNvPr>
          <p:cNvSpPr txBox="1"/>
          <p:nvPr/>
        </p:nvSpPr>
        <p:spPr>
          <a:xfrm>
            <a:off x="6938651" y="3820662"/>
            <a:ext cx="13692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Computational grid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54CCE4-436D-2D61-04B5-C01CD1F32733}"/>
              </a:ext>
            </a:extLst>
          </p:cNvPr>
          <p:cNvSpPr txBox="1"/>
          <p:nvPr/>
        </p:nvSpPr>
        <p:spPr>
          <a:xfrm>
            <a:off x="1413296" y="3762771"/>
            <a:ext cx="8803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Output grid</a:t>
            </a:r>
          </a:p>
        </p:txBody>
      </p:sp>
    </p:spTree>
    <p:extLst>
      <p:ext uri="{BB962C8B-B14F-4D97-AF65-F5344CB8AC3E}">
        <p14:creationId xmlns:p14="http://schemas.microsoft.com/office/powerpoint/2010/main" val="330095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" grpId="0"/>
      <p:bldP spid="35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37363D-8103-A906-AAB0-C8F0A2F6C8C4}"/>
              </a:ext>
            </a:extLst>
          </p:cNvPr>
          <p:cNvSpPr txBox="1"/>
          <p:nvPr/>
        </p:nvSpPr>
        <p:spPr>
          <a:xfrm>
            <a:off x="552928" y="484278"/>
            <a:ext cx="3499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accent2"/>
                </a:solidFill>
              </a:rPr>
              <a:t>NAME UK air quality configuration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0DD70A-00F3-6BCB-928B-031A18A09917}"/>
              </a:ext>
            </a:extLst>
          </p:cNvPr>
          <p:cNvSpPr txBox="1"/>
          <p:nvPr/>
        </p:nvSpPr>
        <p:spPr>
          <a:xfrm>
            <a:off x="110917" y="1222616"/>
            <a:ext cx="417972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UK and NW Europe domain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Met Office Unified Model NWP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National Atmospheric Emissions Inventory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Tropospheric chemistry and aerosol scheme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Dry and wet deposition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Boundary conditions from ECMWF’s Global forecast model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Eulerian setup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13D01F-01F4-9CA0-4DFD-0070BF4AB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367" y="2415365"/>
            <a:ext cx="3372920" cy="22368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1B9372-E6E2-9E72-4FF8-B7A413773D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36"/>
          <a:stretch/>
        </p:blipFill>
        <p:spPr>
          <a:xfrm>
            <a:off x="6431839" y="2456742"/>
            <a:ext cx="2906393" cy="21955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F71A87-7F63-AE1D-96EA-A0A1BA7CF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690" y="61471"/>
            <a:ext cx="2906393" cy="22317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773D17-5B93-83EB-5C35-265C513C5B3A}"/>
              </a:ext>
            </a:extLst>
          </p:cNvPr>
          <p:cNvSpPr txBox="1"/>
          <p:nvPr/>
        </p:nvSpPr>
        <p:spPr>
          <a:xfrm>
            <a:off x="4434738" y="4180279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/>
              <a:t>12 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1DA40F-C40B-28F1-BF40-EC35BDF9A616}"/>
              </a:ext>
            </a:extLst>
          </p:cNvPr>
          <p:cNvSpPr txBox="1"/>
          <p:nvPr/>
        </p:nvSpPr>
        <p:spPr>
          <a:xfrm>
            <a:off x="6516143" y="4180279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/>
              <a:t>2.2 km</a:t>
            </a:r>
          </a:p>
        </p:txBody>
      </p:sp>
    </p:spTree>
    <p:extLst>
      <p:ext uri="{BB962C8B-B14F-4D97-AF65-F5344CB8AC3E}">
        <p14:creationId xmlns:p14="http://schemas.microsoft.com/office/powerpoint/2010/main" val="4105182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E8F5F-DE1F-948C-DCDD-0B87B8696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7681E5-C212-4D17-959B-FE81C24EA0CF}"/>
              </a:ext>
            </a:extLst>
          </p:cNvPr>
          <p:cNvSpPr txBox="1"/>
          <p:nvPr/>
        </p:nvSpPr>
        <p:spPr>
          <a:xfrm>
            <a:off x="2910840" y="121920"/>
            <a:ext cx="462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NAME Saddleworth Moor fire experiments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FB809-F4E2-3E50-AE53-69D3F23F0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14" y="566569"/>
            <a:ext cx="5542486" cy="2558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5EA9CF-2BEF-1F25-E64D-96E6361DFDE6}"/>
              </a:ext>
            </a:extLst>
          </p:cNvPr>
          <p:cNvSpPr txBox="1"/>
          <p:nvPr/>
        </p:nvSpPr>
        <p:spPr>
          <a:xfrm>
            <a:off x="89919" y="491252"/>
            <a:ext cx="362833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15</a:t>
            </a:r>
            <a:r>
              <a:rPr lang="en-GB" sz="1400" baseline="30000" dirty="0"/>
              <a:t>th</a:t>
            </a:r>
            <a:r>
              <a:rPr lang="en-GB" sz="1400" dirty="0"/>
              <a:t> June – 10</a:t>
            </a:r>
            <a:r>
              <a:rPr lang="en-GB" sz="1400" baseline="30000" dirty="0"/>
              <a:t>th</a:t>
            </a:r>
            <a:r>
              <a:rPr lang="en-GB" sz="1400" dirty="0"/>
              <a:t> July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Met Office UK 1.5 km NWP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Added ‘</a:t>
            </a:r>
            <a:r>
              <a:rPr lang="en-GB" sz="1400" b="1" i="1" dirty="0"/>
              <a:t>wildfire primary PM</a:t>
            </a:r>
            <a:r>
              <a:rPr lang="en-GB" sz="1400" b="1" i="1" baseline="-25000" dirty="0"/>
              <a:t>2.5</a:t>
            </a:r>
            <a:r>
              <a:rPr lang="en-GB" sz="1400" b="1" dirty="0"/>
              <a:t>’ species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Represented by Lagrangian particles </a:t>
            </a:r>
            <a:r>
              <a:rPr lang="en-GB" sz="1400" i="1" u="sng" dirty="0"/>
              <a:t>or</a:t>
            </a:r>
            <a:r>
              <a:rPr lang="en-GB" sz="1400" dirty="0"/>
              <a:t> Eulerian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Chemically inert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Dry and wet deposited</a:t>
            </a:r>
          </a:p>
          <a:p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684F9F-E38C-E255-0CB3-AC3CD3B76C91}"/>
              </a:ext>
            </a:extLst>
          </p:cNvPr>
          <p:cNvSpPr txBox="1"/>
          <p:nvPr/>
        </p:nvSpPr>
        <p:spPr>
          <a:xfrm>
            <a:off x="4316134" y="3124932"/>
            <a:ext cx="42299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/>
              <a:t>Three domains used with different horizontal grid resolutions (illustrated by orographic height in blue-yellow colour scale)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1ECB2E-432A-2288-64D9-FDE119E3B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963024"/>
              </p:ext>
            </p:extLst>
          </p:nvPr>
        </p:nvGraphicFramePr>
        <p:xfrm>
          <a:off x="89920" y="3388213"/>
          <a:ext cx="4332000" cy="111252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7833644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183458755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54217381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013998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12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2.2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95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Eulerian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1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Lagrangian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L12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L2.2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L1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54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474CA0-973A-9D09-1CDB-4B26A237BD67}"/>
              </a:ext>
            </a:extLst>
          </p:cNvPr>
          <p:cNvSpPr txBox="1"/>
          <p:nvPr/>
        </p:nvSpPr>
        <p:spPr>
          <a:xfrm>
            <a:off x="3251165" y="125374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Wildfire primary PM</a:t>
            </a:r>
            <a:r>
              <a:rPr lang="en-GB" baseline="-25000" dirty="0"/>
              <a:t>2.5</a:t>
            </a:r>
            <a:r>
              <a:rPr lang="en-GB" dirty="0"/>
              <a:t> emissions</a:t>
            </a:r>
          </a:p>
        </p:txBody>
      </p:sp>
      <p:pic>
        <p:nvPicPr>
          <p:cNvPr id="6" name="Picture 5" descr="A collage of maps of different regions&#10;&#10;Description automatically generated with medium confidence">
            <a:extLst>
              <a:ext uri="{FF2B5EF4-FFF2-40B4-BE49-F238E27FC236}">
                <a16:creationId xmlns:a16="http://schemas.microsoft.com/office/drawing/2014/main" id="{DB52FC67-3058-3C2F-DE43-4B869D1ED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48" y="506726"/>
            <a:ext cx="4973410" cy="3730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B43187-5593-F950-CE3F-8FBBE0922CD7}"/>
              </a:ext>
            </a:extLst>
          </p:cNvPr>
          <p:cNvSpPr txBox="1"/>
          <p:nvPr/>
        </p:nvSpPr>
        <p:spPr>
          <a:xfrm>
            <a:off x="89542" y="657574"/>
            <a:ext cx="3991506" cy="3642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F</a:t>
            </a:r>
            <a:r>
              <a:rPr lang="en-GB" sz="1600"/>
              <a:t>ire </a:t>
            </a:r>
            <a:r>
              <a:rPr lang="en-GB" sz="1600" b="1" err="1"/>
              <a:t>IN</a:t>
            </a:r>
            <a:r>
              <a:rPr lang="en-GB" sz="1600" err="1"/>
              <a:t>ventory</a:t>
            </a:r>
            <a:r>
              <a:rPr lang="en-GB" sz="1600"/>
              <a:t> from </a:t>
            </a:r>
            <a:r>
              <a:rPr lang="en-GB" sz="1600" b="1"/>
              <a:t>N</a:t>
            </a:r>
            <a:r>
              <a:rPr lang="en-GB" sz="1600"/>
              <a:t>CAR (</a:t>
            </a:r>
            <a:r>
              <a:rPr lang="en-GB" sz="1600">
                <a:hlinkClick r:id="rId4"/>
              </a:rPr>
              <a:t>FINN</a:t>
            </a:r>
            <a:r>
              <a:rPr lang="en-GB" sz="1600"/>
              <a:t>) v2.5 </a:t>
            </a:r>
            <a:r>
              <a:rPr lang="en-GB" sz="1200">
                <a:solidFill>
                  <a:schemeClr val="tx1">
                    <a:lumMod val="50000"/>
                    <a:lumOff val="50000"/>
                  </a:schemeClr>
                </a:solidFill>
              </a:rPr>
              <a:t>Wiedinmyer et al (2023) </a:t>
            </a:r>
            <a:endParaRPr lang="en-GB" sz="1200" baseline="-250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Daily, 1 km resolution, global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MODIS + VIIRS fire detections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Emitted near to the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Eulerian: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/>
              <a:t>Fire points allocated to nearest model grid cell, bottom two layers (0 - 20 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Lagrangian: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/>
              <a:t>1 km</a:t>
            </a:r>
            <a:r>
              <a:rPr lang="en-GB" sz="1600" baseline="30000"/>
              <a:t>2 </a:t>
            </a:r>
            <a:r>
              <a:rPr lang="en-GB" sz="1600"/>
              <a:t>cuboid source with 20 m depth, </a:t>
            </a:r>
            <a:r>
              <a:rPr lang="en-GB" sz="1600" err="1"/>
              <a:t>centered</a:t>
            </a:r>
            <a:r>
              <a:rPr lang="en-GB" sz="1600"/>
              <a:t> on fire point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baseline="30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8D494-162B-BF2E-7F16-CFD77E021E20}"/>
              </a:ext>
            </a:extLst>
          </p:cNvPr>
          <p:cNvSpPr txBox="1"/>
          <p:nvPr/>
        </p:nvSpPr>
        <p:spPr>
          <a:xfrm>
            <a:off x="4291254" y="4248804"/>
            <a:ext cx="4552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/>
              <a:t>Daily wildfire emissions for 29</a:t>
            </a:r>
            <a:r>
              <a:rPr lang="en-GB" sz="1200" baseline="30000"/>
              <a:t>th</a:t>
            </a:r>
            <a:r>
              <a:rPr lang="en-GB" sz="1200"/>
              <a:t> June gridded onto 12 km, 2.2 km and 1 km NAME grids, and as individual FINN fire points</a:t>
            </a:r>
          </a:p>
        </p:txBody>
      </p:sp>
    </p:spTree>
    <p:extLst>
      <p:ext uri="{BB962C8B-B14F-4D97-AF65-F5344CB8AC3E}">
        <p14:creationId xmlns:p14="http://schemas.microsoft.com/office/powerpoint/2010/main" val="3793669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EFCD8054-E7BC-2B4A-B80F-D40404C9E4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65" y="506726"/>
            <a:ext cx="5471286" cy="41034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4FDDCF-CD07-64A2-3E61-9F5A328A1182}"/>
              </a:ext>
            </a:extLst>
          </p:cNvPr>
          <p:cNvSpPr txBox="1"/>
          <p:nvPr/>
        </p:nvSpPr>
        <p:spPr>
          <a:xfrm>
            <a:off x="4262162" y="4448116"/>
            <a:ext cx="4450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/>
              <a:t>Timeseries of daily fire emissions for Saddleworth Moor + Winter Hill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53773C-2DF2-FC7E-1068-0794B09F8F1A}"/>
              </a:ext>
            </a:extLst>
          </p:cNvPr>
          <p:cNvSpPr txBox="1"/>
          <p:nvPr/>
        </p:nvSpPr>
        <p:spPr>
          <a:xfrm>
            <a:off x="154849" y="867265"/>
            <a:ext cx="31400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A climatological diurnal profile is applied to convert daily to hourly emissions </a:t>
            </a:r>
            <a:r>
              <a:rPr lang="en-GB" sz="1400">
                <a:solidFill>
                  <a:schemeClr val="accent5">
                    <a:lumMod val="50000"/>
                  </a:schemeClr>
                </a:solidFill>
              </a:rPr>
              <a:t>(WRAP, 2005)</a:t>
            </a:r>
          </a:p>
          <a:p>
            <a:endParaRPr lang="en-GB" sz="14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sz="1400">
                <a:solidFill>
                  <a:schemeClr val="accent5">
                    <a:lumMod val="50000"/>
                  </a:schemeClr>
                </a:solidFill>
              </a:rPr>
              <a:t>Graham et al (2020) </a:t>
            </a:r>
            <a:r>
              <a:rPr lang="en-GB" sz="1400"/>
              <a:t>scaled the </a:t>
            </a:r>
            <a:r>
              <a:rPr lang="en-GB" sz="1400" u="sng"/>
              <a:t>FINN v1.5 </a:t>
            </a:r>
            <a:r>
              <a:rPr lang="en-GB" sz="1400"/>
              <a:t>emissions to increase emissions on some days (thin red dashed line) to improve WRF-Chem agreement with measured concentrations</a:t>
            </a:r>
          </a:p>
          <a:p>
            <a:endParaRPr lang="en-GB" sz="1400"/>
          </a:p>
          <a:p>
            <a:r>
              <a:rPr lang="en-GB" sz="1400" u="sng"/>
              <a:t>FINN v2.5 MODIS+VIIRS </a:t>
            </a:r>
            <a:r>
              <a:rPr lang="en-GB" sz="1400"/>
              <a:t>used in NAME without extra scaling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70420-8815-642C-F0FC-A6ED362F4E75}"/>
              </a:ext>
            </a:extLst>
          </p:cNvPr>
          <p:cNvSpPr txBox="1"/>
          <p:nvPr/>
        </p:nvSpPr>
        <p:spPr>
          <a:xfrm>
            <a:off x="3251165" y="125374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Wildfire primary PM</a:t>
            </a:r>
            <a:r>
              <a:rPr lang="en-GB" baseline="-25000" dirty="0"/>
              <a:t>2.5</a:t>
            </a:r>
            <a:r>
              <a:rPr lang="en-GB" dirty="0"/>
              <a:t> emissions</a:t>
            </a:r>
          </a:p>
        </p:txBody>
      </p:sp>
    </p:spTree>
    <p:extLst>
      <p:ext uri="{BB962C8B-B14F-4D97-AF65-F5344CB8AC3E}">
        <p14:creationId xmlns:p14="http://schemas.microsoft.com/office/powerpoint/2010/main" val="1136881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672ACD-1A9A-47AF-A51A-573B0BB04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Results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9D5514-D40F-4048-814A-03B84032D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Surface concentration maps</a:t>
            </a:r>
          </a:p>
          <a:p>
            <a:r>
              <a:rPr lang="en-GB" dirty="0"/>
              <a:t>Timeseries at some air quality monitor sites</a:t>
            </a:r>
          </a:p>
          <a:p>
            <a:r>
              <a:rPr lang="en-GB" dirty="0"/>
              <a:t>Verification with air quality monitor data</a:t>
            </a:r>
          </a:p>
          <a:p>
            <a:r>
              <a:rPr lang="en-GB" dirty="0"/>
              <a:t>Exposure estimates</a:t>
            </a:r>
          </a:p>
          <a:p>
            <a:r>
              <a:rPr lang="en-GB" dirty="0"/>
              <a:t>Health impact assessment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384802-B82E-6CB1-1CEE-69D26FED4461}"/>
              </a:ext>
            </a:extLst>
          </p:cNvPr>
          <p:cNvSpPr txBox="1"/>
          <p:nvPr/>
        </p:nvSpPr>
        <p:spPr>
          <a:xfrm>
            <a:off x="5860985" y="4443760"/>
            <a:ext cx="3283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/>
              <a:t>Submitted to Atmospheric Environment</a:t>
            </a:r>
          </a:p>
        </p:txBody>
      </p:sp>
    </p:spTree>
    <p:extLst>
      <p:ext uri="{BB962C8B-B14F-4D97-AF65-F5344CB8AC3E}">
        <p14:creationId xmlns:p14="http://schemas.microsoft.com/office/powerpoint/2010/main" val="2350919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79A8DC-7669-A41F-9B84-5AAFFF7C01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4885" y="65128"/>
            <a:ext cx="2880000" cy="216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4FC740-95CE-8492-C0D6-7B2B8242A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4486" y="65128"/>
            <a:ext cx="2880000" cy="216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D90DA9-C6AE-98E0-B715-C4991640E7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4885" y="1552843"/>
            <a:ext cx="2880000" cy="216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657E33-4170-792A-C3CD-C3AA32B153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4486" y="1552843"/>
            <a:ext cx="2880000" cy="216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707BF6-BA41-6DC4-8FD3-9CFC9E099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4885" y="3040558"/>
            <a:ext cx="2880000" cy="216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222F93-4BE8-8835-80FA-1C234C4931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4486" y="3040558"/>
            <a:ext cx="2880000" cy="21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67DF00-6ADA-431B-6F2E-907813048E6D}"/>
              </a:ext>
            </a:extLst>
          </p:cNvPr>
          <p:cNvSpPr txBox="1"/>
          <p:nvPr/>
        </p:nvSpPr>
        <p:spPr>
          <a:xfrm>
            <a:off x="4836879" y="837351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12 km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46BDDE-0F3E-5A68-3D02-8733069F0927}"/>
              </a:ext>
            </a:extLst>
          </p:cNvPr>
          <p:cNvSpPr txBox="1"/>
          <p:nvPr/>
        </p:nvSpPr>
        <p:spPr>
          <a:xfrm>
            <a:off x="4836879" y="2303476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2.2 km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D3153C-07FE-0A52-ABFF-2B8EAE43E2A9}"/>
              </a:ext>
            </a:extLst>
          </p:cNvPr>
          <p:cNvSpPr txBox="1"/>
          <p:nvPr/>
        </p:nvSpPr>
        <p:spPr>
          <a:xfrm>
            <a:off x="4886571" y="3712843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1 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FEEB89-0E70-391F-027A-0C5D35F0B83B}"/>
              </a:ext>
            </a:extLst>
          </p:cNvPr>
          <p:cNvSpPr txBox="1"/>
          <p:nvPr/>
        </p:nvSpPr>
        <p:spPr>
          <a:xfrm>
            <a:off x="2243579" y="-13220"/>
            <a:ext cx="745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Eulerian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ADE3D4-2CEA-33C4-D5D8-C0701F3176FB}"/>
              </a:ext>
            </a:extLst>
          </p:cNvPr>
          <p:cNvSpPr txBox="1"/>
          <p:nvPr/>
        </p:nvSpPr>
        <p:spPr>
          <a:xfrm>
            <a:off x="7128233" y="-13221"/>
            <a:ext cx="949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Lagrangian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516E1F-253D-F832-1634-7AE5BA3CE751}"/>
              </a:ext>
            </a:extLst>
          </p:cNvPr>
          <p:cNvSpPr txBox="1"/>
          <p:nvPr/>
        </p:nvSpPr>
        <p:spPr>
          <a:xfrm>
            <a:off x="329939" y="575035"/>
            <a:ext cx="17062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Daily-mean</a:t>
            </a:r>
          </a:p>
          <a:p>
            <a:r>
              <a:rPr lang="en-GB" b="1"/>
              <a:t>wildfire PM</a:t>
            </a:r>
            <a:r>
              <a:rPr lang="en-GB" b="1" baseline="-25000"/>
              <a:t>2.5</a:t>
            </a:r>
            <a:r>
              <a:rPr lang="en-GB" b="1"/>
              <a:t> </a:t>
            </a:r>
            <a:br>
              <a:rPr lang="en-GB"/>
            </a:br>
            <a:r>
              <a:rPr lang="en-GB"/>
              <a:t>near-surface concentration</a:t>
            </a:r>
          </a:p>
          <a:p>
            <a:r>
              <a:rPr lang="en-GB"/>
              <a:t>27</a:t>
            </a:r>
            <a:r>
              <a:rPr lang="en-GB" baseline="30000"/>
              <a:t>th</a:t>
            </a:r>
            <a:r>
              <a:rPr lang="en-GB"/>
              <a:t> June 2018</a:t>
            </a:r>
          </a:p>
        </p:txBody>
      </p:sp>
    </p:spTree>
    <p:extLst>
      <p:ext uri="{BB962C8B-B14F-4D97-AF65-F5344CB8AC3E}">
        <p14:creationId xmlns:p14="http://schemas.microsoft.com/office/powerpoint/2010/main" val="419007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91BFA1-C73D-7414-92D7-655E8CE64E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4885" y="65128"/>
            <a:ext cx="2880000" cy="216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593AE5-8285-73AB-D846-B26C63212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4486" y="65128"/>
            <a:ext cx="2880000" cy="216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B7FC3-60F1-09E6-FB7E-F1A934E661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4885" y="1552843"/>
            <a:ext cx="2880000" cy="216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089E3C-05E9-850C-DC1F-A6574DBD72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4486" y="1552843"/>
            <a:ext cx="2880000" cy="216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813DCB-ED70-6809-F92E-F975683DA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4885" y="3040558"/>
            <a:ext cx="2880000" cy="216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A3188C-E14E-2277-52C4-BB7CD9F53D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4486" y="3040558"/>
            <a:ext cx="2880000" cy="21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6AEE4E-C26B-ACCD-C6E9-13752CD78BB7}"/>
              </a:ext>
            </a:extLst>
          </p:cNvPr>
          <p:cNvSpPr txBox="1"/>
          <p:nvPr/>
        </p:nvSpPr>
        <p:spPr>
          <a:xfrm>
            <a:off x="4836879" y="837351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12 km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BE102-9AC0-2762-AD7D-389D6255C580}"/>
              </a:ext>
            </a:extLst>
          </p:cNvPr>
          <p:cNvSpPr txBox="1"/>
          <p:nvPr/>
        </p:nvSpPr>
        <p:spPr>
          <a:xfrm>
            <a:off x="4836879" y="2303476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2.2 km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9349CE-4822-D19A-827F-6F56542C0DF4}"/>
              </a:ext>
            </a:extLst>
          </p:cNvPr>
          <p:cNvSpPr txBox="1"/>
          <p:nvPr/>
        </p:nvSpPr>
        <p:spPr>
          <a:xfrm>
            <a:off x="4886571" y="3712843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1 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E00D11-F170-C65E-2322-12255400A850}"/>
              </a:ext>
            </a:extLst>
          </p:cNvPr>
          <p:cNvSpPr txBox="1"/>
          <p:nvPr/>
        </p:nvSpPr>
        <p:spPr>
          <a:xfrm>
            <a:off x="2243579" y="-13220"/>
            <a:ext cx="745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Eulerian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6A3DD5-A282-D7A9-5C72-F309B3B1528D}"/>
              </a:ext>
            </a:extLst>
          </p:cNvPr>
          <p:cNvSpPr txBox="1"/>
          <p:nvPr/>
        </p:nvSpPr>
        <p:spPr>
          <a:xfrm>
            <a:off x="7128233" y="-13221"/>
            <a:ext cx="949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Lagrangian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832FA3-BA8B-4367-5525-A8B2F4672374}"/>
              </a:ext>
            </a:extLst>
          </p:cNvPr>
          <p:cNvSpPr txBox="1"/>
          <p:nvPr/>
        </p:nvSpPr>
        <p:spPr>
          <a:xfrm>
            <a:off x="329939" y="575035"/>
            <a:ext cx="17062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Daily-mean</a:t>
            </a:r>
          </a:p>
          <a:p>
            <a:r>
              <a:rPr lang="en-GB" b="1"/>
              <a:t>wildfire PM</a:t>
            </a:r>
            <a:r>
              <a:rPr lang="en-GB" b="1" baseline="-25000"/>
              <a:t>2.5</a:t>
            </a:r>
            <a:r>
              <a:rPr lang="en-GB" b="1"/>
              <a:t> </a:t>
            </a:r>
            <a:br>
              <a:rPr lang="en-GB"/>
            </a:br>
            <a:r>
              <a:rPr lang="en-GB"/>
              <a:t>near-surface concentration</a:t>
            </a:r>
          </a:p>
          <a:p>
            <a:r>
              <a:rPr lang="en-GB"/>
              <a:t>29</a:t>
            </a:r>
            <a:r>
              <a:rPr lang="en-GB" baseline="30000"/>
              <a:t>th</a:t>
            </a:r>
            <a:r>
              <a:rPr lang="en-GB"/>
              <a:t> June 2018</a:t>
            </a:r>
          </a:p>
        </p:txBody>
      </p:sp>
    </p:spTree>
    <p:extLst>
      <p:ext uri="{BB962C8B-B14F-4D97-AF65-F5344CB8AC3E}">
        <p14:creationId xmlns:p14="http://schemas.microsoft.com/office/powerpoint/2010/main" val="1600436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0C1B62-7710-4CE4-9A41-DD5BA8D868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8"/>
          <a:stretch/>
        </p:blipFill>
        <p:spPr>
          <a:xfrm>
            <a:off x="4494452" y="649904"/>
            <a:ext cx="4581534" cy="2903522"/>
          </a:xfrm>
          <a:prstGeom prst="rect">
            <a:avLst/>
          </a:prstGeom>
        </p:spPr>
      </p:pic>
      <p:pic>
        <p:nvPicPr>
          <p:cNvPr id="7" name="Picture 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0B436150-98A0-D40F-A13C-0FFB5CFE03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" b="51956"/>
          <a:stretch/>
        </p:blipFill>
        <p:spPr>
          <a:xfrm>
            <a:off x="158697" y="649904"/>
            <a:ext cx="4460621" cy="26903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6F8A2F-5B27-4423-D183-64B054785B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35"/>
          <a:stretch/>
        </p:blipFill>
        <p:spPr>
          <a:xfrm>
            <a:off x="37785" y="3328240"/>
            <a:ext cx="4581534" cy="222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2DDE3E-1EE3-8E4D-1412-D0D86FE62170}"/>
              </a:ext>
            </a:extLst>
          </p:cNvPr>
          <p:cNvSpPr txBox="1"/>
          <p:nvPr/>
        </p:nvSpPr>
        <p:spPr>
          <a:xfrm>
            <a:off x="996339" y="4308930"/>
            <a:ext cx="7245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Daily-mean PM</a:t>
            </a:r>
            <a:r>
              <a:rPr lang="en-GB" baseline="-25000"/>
              <a:t>2.5</a:t>
            </a:r>
            <a:r>
              <a:rPr lang="en-GB"/>
              <a:t> concentration at four AURN urban background sites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1D41F0-78B0-1B85-085B-1C550FE9C755}"/>
              </a:ext>
            </a:extLst>
          </p:cNvPr>
          <p:cNvSpPr txBox="1"/>
          <p:nvPr/>
        </p:nvSpPr>
        <p:spPr>
          <a:xfrm rot="16200000">
            <a:off x="-858914" y="1955645"/>
            <a:ext cx="19143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PM2.5 concentration [</a:t>
            </a:r>
            <a:r>
              <a:rPr lang="el-GR" sz="1050" dirty="0"/>
              <a:t>μ</a:t>
            </a:r>
            <a:r>
              <a:rPr lang="en-GB" sz="1050" dirty="0"/>
              <a:t>g m</a:t>
            </a:r>
            <a:r>
              <a:rPr lang="en-GB" sz="1050" baseline="30000" dirty="0"/>
              <a:t>-3</a:t>
            </a:r>
            <a:r>
              <a:rPr lang="en-GB" sz="105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929221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3D6259-F57E-ACC3-78AB-FCEF4E1FB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287241"/>
              </p:ext>
            </p:extLst>
          </p:nvPr>
        </p:nvGraphicFramePr>
        <p:xfrm>
          <a:off x="712323" y="604330"/>
          <a:ext cx="7719353" cy="3934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39353">
                  <a:extLst>
                    <a:ext uri="{9D8B030D-6E8A-4147-A177-3AD203B41FA5}">
                      <a16:colId xmlns:a16="http://schemas.microsoft.com/office/drawing/2014/main" val="15214518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18451451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20137047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64574385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60510885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18709665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8299836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67319387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72585758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96736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No Fires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With fires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1581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12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2.2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1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E12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E2.2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E1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L12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L2.2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L1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37645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1200"/>
                        <a:t>Mean concentration</a:t>
                      </a:r>
                    </a:p>
                    <a:p>
                      <a:r>
                        <a:rPr lang="en-GB" sz="1200"/>
                        <a:t>[</a:t>
                      </a:r>
                      <a:r>
                        <a:rPr lang="el-GR" sz="1200"/>
                        <a:t>μ</a:t>
                      </a:r>
                      <a:r>
                        <a:rPr lang="en-GB" sz="1200"/>
                        <a:t>g m</a:t>
                      </a:r>
                      <a:r>
                        <a:rPr lang="en-GB" sz="1200" baseline="30000"/>
                        <a:t>-3</a:t>
                      </a:r>
                      <a:r>
                        <a:rPr lang="en-GB" sz="1200"/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6.30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7.12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7.41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8.15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8.33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8.55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7.56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8.22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8.49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5042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1200"/>
                        <a:t>Maximum concentration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[</a:t>
                      </a:r>
                      <a:r>
                        <a:rPr lang="el-GR" sz="1200"/>
                        <a:t>μ</a:t>
                      </a:r>
                      <a:r>
                        <a:rPr lang="en-GB" sz="1200"/>
                        <a:t>g m</a:t>
                      </a:r>
                      <a:r>
                        <a:rPr lang="en-GB" sz="1200" baseline="30000"/>
                        <a:t>-3</a:t>
                      </a:r>
                      <a:r>
                        <a:rPr lang="en-GB" sz="1200"/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9.55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13.29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11.82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57.15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43.60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45.36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35.81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42.82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42.85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225209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1200"/>
                        <a:t>Mean bias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[</a:t>
                      </a:r>
                      <a:r>
                        <a:rPr lang="el-GR" sz="1200"/>
                        <a:t>μ</a:t>
                      </a:r>
                      <a:r>
                        <a:rPr lang="en-GB" sz="1200"/>
                        <a:t>g m</a:t>
                      </a:r>
                      <a:r>
                        <a:rPr lang="en-GB" sz="1200" baseline="30000"/>
                        <a:t>-3</a:t>
                      </a:r>
                      <a:r>
                        <a:rPr lang="en-GB" sz="1200"/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-5.45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-4.63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-4.34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-3.60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-3.42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-3.21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-4.19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-3.53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-3.26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50022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RMSE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[</a:t>
                      </a:r>
                      <a:r>
                        <a:rPr lang="el-GR" sz="1200"/>
                        <a:t>μ</a:t>
                      </a:r>
                      <a:r>
                        <a:rPr lang="en-GB" sz="1200"/>
                        <a:t>g m</a:t>
                      </a:r>
                      <a:r>
                        <a:rPr lang="en-GB" sz="1200" baseline="30000"/>
                        <a:t>-3</a:t>
                      </a:r>
                      <a:r>
                        <a:rPr lang="en-GB" sz="1200"/>
                        <a:t>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8.21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7.62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7.59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5.16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4.72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4.68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5.82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4.90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4.84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982277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1200"/>
                        <a:t>Correlation coefficient, 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0.34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0.39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0.27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0.83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0.88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0.87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0.80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0.87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0.85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94969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DE6E53D-F3BC-CAEC-466F-F83D93CA94AE}"/>
              </a:ext>
            </a:extLst>
          </p:cNvPr>
          <p:cNvSpPr txBox="1"/>
          <p:nvPr/>
        </p:nvSpPr>
        <p:spPr>
          <a:xfrm>
            <a:off x="1185718" y="4730205"/>
            <a:ext cx="7245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Verification of daily-mean PM</a:t>
            </a:r>
            <a:r>
              <a:rPr lang="en-GB" baseline="-25000" dirty="0"/>
              <a:t>2.5</a:t>
            </a:r>
            <a:r>
              <a:rPr lang="en-GB" dirty="0"/>
              <a:t> concentration at 12 AURN sites</a:t>
            </a:r>
          </a:p>
        </p:txBody>
      </p:sp>
    </p:spTree>
    <p:extLst>
      <p:ext uri="{BB962C8B-B14F-4D97-AF65-F5344CB8AC3E}">
        <p14:creationId xmlns:p14="http://schemas.microsoft.com/office/powerpoint/2010/main" val="3024636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lage of maps with red lines&#10;&#10;Description automatically generated">
            <a:extLst>
              <a:ext uri="{FF2B5EF4-FFF2-40B4-BE49-F238E27FC236}">
                <a16:creationId xmlns:a16="http://schemas.microsoft.com/office/drawing/2014/main" id="{1820DF41-CA94-647B-C173-51628AC01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05"/>
          <a:stretch/>
        </p:blipFill>
        <p:spPr>
          <a:xfrm>
            <a:off x="4175099" y="3188824"/>
            <a:ext cx="4430168" cy="1619974"/>
          </a:xfrm>
          <a:prstGeom prst="rect">
            <a:avLst/>
          </a:prstGeom>
        </p:spPr>
      </p:pic>
      <p:pic>
        <p:nvPicPr>
          <p:cNvPr id="7" name="Picture 6" descr="A collage of maps with red lines&#10;&#10;Description automatically generated">
            <a:extLst>
              <a:ext uri="{FF2B5EF4-FFF2-40B4-BE49-F238E27FC236}">
                <a16:creationId xmlns:a16="http://schemas.microsoft.com/office/drawing/2014/main" id="{08ABA8A7-8B61-571D-56FE-A7A92D7367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88" b="7002"/>
          <a:stretch/>
        </p:blipFill>
        <p:spPr>
          <a:xfrm>
            <a:off x="4175099" y="32463"/>
            <a:ext cx="4430168" cy="1600200"/>
          </a:xfrm>
          <a:prstGeom prst="rect">
            <a:avLst/>
          </a:prstGeom>
        </p:spPr>
      </p:pic>
      <p:pic>
        <p:nvPicPr>
          <p:cNvPr id="5" name="Picture 4" descr="A collage of maps with red lines&#10;&#10;Description automatically generated">
            <a:extLst>
              <a:ext uri="{FF2B5EF4-FFF2-40B4-BE49-F238E27FC236}">
                <a16:creationId xmlns:a16="http://schemas.microsoft.com/office/drawing/2014/main" id="{71E75304-F92E-E72C-7FE1-4C75378621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99" b="37790"/>
          <a:stretch/>
        </p:blipFill>
        <p:spPr>
          <a:xfrm>
            <a:off x="4175099" y="1610644"/>
            <a:ext cx="4430168" cy="1600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3565A9-9DFA-9A3E-E673-77C3F21AC052}"/>
              </a:ext>
            </a:extLst>
          </p:cNvPr>
          <p:cNvSpPr txBox="1"/>
          <p:nvPr/>
        </p:nvSpPr>
        <p:spPr>
          <a:xfrm>
            <a:off x="295275" y="575284"/>
            <a:ext cx="3762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Population exposure estimate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CAAC1A-493D-2369-F1DA-910E44628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92" y="2154975"/>
            <a:ext cx="3358040" cy="20676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232286-2EB2-8BE0-B4D8-005C5689F24F}"/>
              </a:ext>
            </a:extLst>
          </p:cNvPr>
          <p:cNvSpPr txBox="1"/>
          <p:nvPr/>
        </p:nvSpPr>
        <p:spPr>
          <a:xfrm>
            <a:off x="361154" y="4199558"/>
            <a:ext cx="2962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WRF-Chem 10km above </a:t>
            </a:r>
            <a:r>
              <a:rPr lang="en-GB" sz="1400" b="1" dirty="0"/>
              <a:t>25 </a:t>
            </a:r>
            <a:r>
              <a:rPr lang="el-GR" sz="1400" dirty="0"/>
              <a:t>μ</a:t>
            </a:r>
            <a:r>
              <a:rPr lang="en-GB" sz="1400" dirty="0"/>
              <a:t>g m</a:t>
            </a:r>
            <a:r>
              <a:rPr lang="en-GB" sz="1400" baseline="30000" dirty="0"/>
              <a:t>-3</a:t>
            </a:r>
          </a:p>
          <a:p>
            <a:r>
              <a:rPr lang="en-GB" sz="1400" dirty="0">
                <a:solidFill>
                  <a:schemeClr val="bg2">
                    <a:lumMod val="65000"/>
                  </a:schemeClr>
                </a:solidFill>
              </a:rPr>
              <a:t>Graham et al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5E2DB1-A391-B637-EDC2-6E598437AFEF}"/>
              </a:ext>
            </a:extLst>
          </p:cNvPr>
          <p:cNvSpPr txBox="1"/>
          <p:nvPr/>
        </p:nvSpPr>
        <p:spPr>
          <a:xfrm>
            <a:off x="5340857" y="4835723"/>
            <a:ext cx="2098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NAME above </a:t>
            </a:r>
            <a:r>
              <a:rPr lang="en-GB" sz="1400" b="1"/>
              <a:t>15</a:t>
            </a:r>
            <a:r>
              <a:rPr lang="en-GB" sz="1400"/>
              <a:t> </a:t>
            </a:r>
            <a:r>
              <a:rPr lang="el-GR" sz="1400"/>
              <a:t>μ</a:t>
            </a:r>
            <a:r>
              <a:rPr lang="en-GB" sz="1400"/>
              <a:t>g m</a:t>
            </a:r>
            <a:r>
              <a:rPr lang="en-GB" sz="1400" baseline="30000"/>
              <a:t>-3</a:t>
            </a:r>
            <a:r>
              <a:rPr lang="en-GB" sz="1400"/>
              <a:t> </a:t>
            </a:r>
            <a:endParaRPr lang="en-GB" sz="1400" baseline="30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96AE7B-C3E9-11B8-4B7D-9030EFBCCA99}"/>
              </a:ext>
            </a:extLst>
          </p:cNvPr>
          <p:cNvSpPr txBox="1"/>
          <p:nvPr/>
        </p:nvSpPr>
        <p:spPr>
          <a:xfrm>
            <a:off x="343692" y="1221615"/>
            <a:ext cx="366554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/>
              <a:t>Model concentrations </a:t>
            </a:r>
            <a:r>
              <a:rPr lang="en-GB" sz="1100" err="1"/>
              <a:t>regridded</a:t>
            </a:r>
            <a:r>
              <a:rPr lang="en-GB" sz="1100"/>
              <a:t> to a 1 km UK population dataset</a:t>
            </a:r>
          </a:p>
          <a:p>
            <a:pPr algn="ctr"/>
            <a:endParaRPr lang="en-GB" sz="1100"/>
          </a:p>
          <a:p>
            <a:pPr algn="ctr"/>
            <a:r>
              <a:rPr lang="en-GB" sz="1100"/>
              <a:t>Sum the population count over grid cells that exceed threshold on at least one day</a:t>
            </a:r>
          </a:p>
        </p:txBody>
      </p:sp>
    </p:spTree>
    <p:extLst>
      <p:ext uri="{BB962C8B-B14F-4D97-AF65-F5344CB8AC3E}">
        <p14:creationId xmlns:p14="http://schemas.microsoft.com/office/powerpoint/2010/main" val="301810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B1D1D-E9AA-86FF-A0EB-337BAF6F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B0B5C2D-538E-B546-2B2B-2C6B4470A31F}"/>
              </a:ext>
            </a:extLst>
          </p:cNvPr>
          <p:cNvSpPr txBox="1"/>
          <p:nvPr/>
        </p:nvSpPr>
        <p:spPr>
          <a:xfrm>
            <a:off x="2936913" y="217119"/>
            <a:ext cx="3762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Population exposure estimate</a:t>
            </a:r>
          </a:p>
        </p:txBody>
      </p:sp>
      <p:pic>
        <p:nvPicPr>
          <p:cNvPr id="3" name="Picture 2" descr="A graph of a graph with text&#10;&#10;Description automatically generated with medium confidence">
            <a:extLst>
              <a:ext uri="{FF2B5EF4-FFF2-40B4-BE49-F238E27FC236}">
                <a16:creationId xmlns:a16="http://schemas.microsoft.com/office/drawing/2014/main" id="{EC4EEE4D-FDF5-08FE-DA08-8F6401C184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1" y="836706"/>
            <a:ext cx="3997273" cy="29979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138D92-9CE0-D361-6AD3-06906FFB3B95}"/>
              </a:ext>
            </a:extLst>
          </p:cNvPr>
          <p:cNvSpPr txBox="1"/>
          <p:nvPr/>
        </p:nvSpPr>
        <p:spPr>
          <a:xfrm>
            <a:off x="6024801" y="4006713"/>
            <a:ext cx="199926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/>
              <a:t>Moderate: 35.5 – 53.5 </a:t>
            </a:r>
            <a:r>
              <a:rPr lang="el-GR" sz="1100"/>
              <a:t>μ</a:t>
            </a:r>
            <a:r>
              <a:rPr lang="en-GB" sz="1100"/>
              <a:t>g m</a:t>
            </a:r>
            <a:r>
              <a:rPr lang="en-GB" sz="1100" baseline="30000"/>
              <a:t>-3</a:t>
            </a:r>
          </a:p>
          <a:p>
            <a:r>
              <a:rPr lang="en-GB" sz="1100"/>
              <a:t>High: 53.5 – 70.5 </a:t>
            </a:r>
            <a:r>
              <a:rPr lang="el-GR" sz="1100"/>
              <a:t>μ</a:t>
            </a:r>
            <a:r>
              <a:rPr lang="en-GB" sz="1100"/>
              <a:t>g m</a:t>
            </a:r>
            <a:r>
              <a:rPr lang="en-GB" sz="1100" baseline="30000"/>
              <a:t>-3</a:t>
            </a:r>
          </a:p>
          <a:p>
            <a:r>
              <a:rPr lang="en-GB" sz="1100"/>
              <a:t>Very High: &gt;70.5 </a:t>
            </a:r>
            <a:r>
              <a:rPr lang="el-GR" sz="1100"/>
              <a:t>μ</a:t>
            </a:r>
            <a:r>
              <a:rPr lang="en-GB" sz="1100"/>
              <a:t>g m</a:t>
            </a:r>
            <a:r>
              <a:rPr lang="en-GB" sz="1100" baseline="30000"/>
              <a:t>-3</a:t>
            </a:r>
            <a:endParaRPr lang="en-GB" sz="110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CC2B5A-BC16-A93A-1529-0B68920E1AF9}"/>
              </a:ext>
            </a:extLst>
          </p:cNvPr>
          <p:cNvGrpSpPr/>
          <p:nvPr/>
        </p:nvGrpSpPr>
        <p:grpSpPr>
          <a:xfrm>
            <a:off x="4818101" y="836705"/>
            <a:ext cx="3997273" cy="2997954"/>
            <a:chOff x="4818101" y="836705"/>
            <a:chExt cx="3997273" cy="299795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FC0910D-58AF-3CB8-8D13-F96428E58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18101" y="836705"/>
              <a:ext cx="3997273" cy="299795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5AF7A68-D867-7D5B-8C5D-22B7C8CA792E}"/>
                </a:ext>
              </a:extLst>
            </p:cNvPr>
            <p:cNvSpPr txBox="1"/>
            <p:nvPr/>
          </p:nvSpPr>
          <p:spPr>
            <a:xfrm>
              <a:off x="5391856" y="2931243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0.51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3ABF16-B587-BC2E-BD90-61953D530DD8}"/>
                </a:ext>
              </a:extLst>
            </p:cNvPr>
            <p:cNvSpPr txBox="1"/>
            <p:nvPr/>
          </p:nvSpPr>
          <p:spPr>
            <a:xfrm>
              <a:off x="5920632" y="3050465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0.38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A4653A-5164-DA4C-4406-19B832922CE5}"/>
                </a:ext>
              </a:extLst>
            </p:cNvPr>
            <p:cNvSpPr txBox="1"/>
            <p:nvPr/>
          </p:nvSpPr>
          <p:spPr>
            <a:xfrm>
              <a:off x="6430093" y="3139137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0.28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2F11763-AFD0-56AC-1AB8-2333D1C657C4}"/>
                </a:ext>
              </a:extLst>
            </p:cNvPr>
            <p:cNvSpPr txBox="1"/>
            <p:nvPr/>
          </p:nvSpPr>
          <p:spPr>
            <a:xfrm>
              <a:off x="5391856" y="2431424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0.08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59E928-716E-1C7A-B79F-E492F4F822F3}"/>
                </a:ext>
              </a:extLst>
            </p:cNvPr>
            <p:cNvSpPr txBox="1"/>
            <p:nvPr/>
          </p:nvSpPr>
          <p:spPr>
            <a:xfrm>
              <a:off x="5920632" y="2585368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0.16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6D6D34C-5974-858D-830D-2688379672DE}"/>
                </a:ext>
              </a:extLst>
            </p:cNvPr>
            <p:cNvSpPr txBox="1"/>
            <p:nvPr/>
          </p:nvSpPr>
          <p:spPr>
            <a:xfrm>
              <a:off x="6429438" y="2762790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0.16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5A9CE9B-59B2-98CE-48D0-E90189A3B83F}"/>
                </a:ext>
              </a:extLst>
            </p:cNvPr>
            <p:cNvSpPr txBox="1"/>
            <p:nvPr/>
          </p:nvSpPr>
          <p:spPr>
            <a:xfrm>
              <a:off x="5391856" y="1809779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>
                  <a:solidFill>
                    <a:schemeClr val="accent6"/>
                  </a:solidFill>
                </a:rPr>
                <a:t>0.66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814374-0789-9695-50B2-1693B078221E}"/>
                </a:ext>
              </a:extLst>
            </p:cNvPr>
            <p:cNvSpPr txBox="1"/>
            <p:nvPr/>
          </p:nvSpPr>
          <p:spPr>
            <a:xfrm>
              <a:off x="5914282" y="2258833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>
                  <a:solidFill>
                    <a:schemeClr val="accent6"/>
                  </a:solidFill>
                </a:rPr>
                <a:t>0.21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229327-A7ED-422F-E3B1-E27118216DC7}"/>
                </a:ext>
              </a:extLst>
            </p:cNvPr>
            <p:cNvSpPr txBox="1"/>
            <p:nvPr/>
          </p:nvSpPr>
          <p:spPr>
            <a:xfrm>
              <a:off x="6422258" y="2395887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>
                  <a:solidFill>
                    <a:schemeClr val="accent6"/>
                  </a:solidFill>
                </a:rPr>
                <a:t>0.22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877998-8BA3-0008-45E7-0442392BBDA1}"/>
                </a:ext>
              </a:extLst>
            </p:cNvPr>
            <p:cNvSpPr txBox="1"/>
            <p:nvPr/>
          </p:nvSpPr>
          <p:spPr>
            <a:xfrm>
              <a:off x="6936584" y="2100019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>
                  <a:solidFill>
                    <a:schemeClr val="accent6"/>
                  </a:solidFill>
                </a:rPr>
                <a:t>0.16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7A678E-7547-81D4-91AD-FB3055EC1629}"/>
                </a:ext>
              </a:extLst>
            </p:cNvPr>
            <p:cNvSpPr txBox="1"/>
            <p:nvPr/>
          </p:nvSpPr>
          <p:spPr>
            <a:xfrm>
              <a:off x="7444989" y="2302189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>
                  <a:solidFill>
                    <a:schemeClr val="accent6"/>
                  </a:solidFill>
                </a:rPr>
                <a:t>0.16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A3FA3D-03CC-7F67-C44E-16796B852A0A}"/>
                </a:ext>
              </a:extLst>
            </p:cNvPr>
            <p:cNvSpPr txBox="1"/>
            <p:nvPr/>
          </p:nvSpPr>
          <p:spPr>
            <a:xfrm>
              <a:off x="7952965" y="2409911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>
                  <a:solidFill>
                    <a:schemeClr val="accent6"/>
                  </a:solidFill>
                </a:rPr>
                <a:t>0.17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54F964-0EA5-1689-F8F5-D8B5CCEC6589}"/>
                </a:ext>
              </a:extLst>
            </p:cNvPr>
            <p:cNvSpPr txBox="1"/>
            <p:nvPr/>
          </p:nvSpPr>
          <p:spPr>
            <a:xfrm>
              <a:off x="6936584" y="2816222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0.66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44EDB94-2B01-2C1F-361C-9DBBAFD1A3A9}"/>
                </a:ext>
              </a:extLst>
            </p:cNvPr>
            <p:cNvSpPr txBox="1"/>
            <p:nvPr/>
          </p:nvSpPr>
          <p:spPr>
            <a:xfrm>
              <a:off x="7442111" y="3025065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0.41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5D08EE4-F7AF-1D4C-BBAF-DEF6677B9D91}"/>
                </a:ext>
              </a:extLst>
            </p:cNvPr>
            <p:cNvSpPr txBox="1"/>
            <p:nvPr/>
          </p:nvSpPr>
          <p:spPr>
            <a:xfrm>
              <a:off x="7952965" y="3060860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0.33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3A47F8-15AE-7B5B-9CEE-528969697603}"/>
                </a:ext>
              </a:extLst>
            </p:cNvPr>
            <p:cNvSpPr txBox="1"/>
            <p:nvPr/>
          </p:nvSpPr>
          <p:spPr>
            <a:xfrm>
              <a:off x="7446815" y="2571750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0.14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17DD61-E112-C00D-42DA-A554227217C8}"/>
                </a:ext>
              </a:extLst>
            </p:cNvPr>
            <p:cNvSpPr txBox="1"/>
            <p:nvPr/>
          </p:nvSpPr>
          <p:spPr>
            <a:xfrm>
              <a:off x="7952965" y="2689088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/>
                <a:t>0.14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45D71E-9CE8-EA7D-C661-D023C34219A2}"/>
                </a:ext>
              </a:extLst>
            </p:cNvPr>
            <p:cNvSpPr txBox="1"/>
            <p:nvPr/>
          </p:nvSpPr>
          <p:spPr>
            <a:xfrm>
              <a:off x="5391856" y="1148570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/>
                <a:t>1.25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3FF4EE9-77E4-97E3-1AB2-B3B85AD7AC84}"/>
                </a:ext>
              </a:extLst>
            </p:cNvPr>
            <p:cNvSpPr txBox="1"/>
            <p:nvPr/>
          </p:nvSpPr>
          <p:spPr>
            <a:xfrm>
              <a:off x="5901582" y="2001812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/>
                <a:t>0.74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F0FFB0-E607-3A2C-268E-CAC150986485}"/>
                </a:ext>
              </a:extLst>
            </p:cNvPr>
            <p:cNvSpPr txBox="1"/>
            <p:nvPr/>
          </p:nvSpPr>
          <p:spPr>
            <a:xfrm>
              <a:off x="6406152" y="2149100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/>
                <a:t>0.66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4DAD4C-C666-516E-B471-3CD50D9C4BA1}"/>
                </a:ext>
              </a:extLst>
            </p:cNvPr>
            <p:cNvSpPr txBox="1"/>
            <p:nvPr/>
          </p:nvSpPr>
          <p:spPr>
            <a:xfrm>
              <a:off x="6934215" y="1884575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/>
                <a:t>0.82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F35CC2-DB37-0F70-E4E3-C39ABAC727A3}"/>
                </a:ext>
              </a:extLst>
            </p:cNvPr>
            <p:cNvSpPr txBox="1"/>
            <p:nvPr/>
          </p:nvSpPr>
          <p:spPr>
            <a:xfrm>
              <a:off x="7442111" y="2091264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/>
                <a:t>0.71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D26E38-44A4-902B-02AE-B3EA0CCE5938}"/>
                </a:ext>
              </a:extLst>
            </p:cNvPr>
            <p:cNvSpPr txBox="1"/>
            <p:nvPr/>
          </p:nvSpPr>
          <p:spPr>
            <a:xfrm>
              <a:off x="7959315" y="2180443"/>
              <a:ext cx="3866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b="1"/>
                <a:t>0.64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D932B3E-F930-E784-BE6B-4D07AB2B9B4E}"/>
              </a:ext>
            </a:extLst>
          </p:cNvPr>
          <p:cNvSpPr txBox="1"/>
          <p:nvPr/>
        </p:nvSpPr>
        <p:spPr>
          <a:xfrm>
            <a:off x="692856" y="1148570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/>
              <a:t>3.47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DA20B33-43AE-B668-D96D-D61BDAA3624C}"/>
              </a:ext>
            </a:extLst>
          </p:cNvPr>
          <p:cNvSpPr txBox="1"/>
          <p:nvPr/>
        </p:nvSpPr>
        <p:spPr>
          <a:xfrm>
            <a:off x="1213556" y="1733807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/>
              <a:t>2.52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E264E4-D388-F143-F87C-83EBD74C2C79}"/>
              </a:ext>
            </a:extLst>
          </p:cNvPr>
          <p:cNvSpPr txBox="1"/>
          <p:nvPr/>
        </p:nvSpPr>
        <p:spPr>
          <a:xfrm>
            <a:off x="1719565" y="1875820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/>
              <a:t>2.31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35984B-81D4-6D14-3E32-29EAABD65F5C}"/>
              </a:ext>
            </a:extLst>
          </p:cNvPr>
          <p:cNvSpPr txBox="1"/>
          <p:nvPr/>
        </p:nvSpPr>
        <p:spPr>
          <a:xfrm>
            <a:off x="2238230" y="1589091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/>
              <a:t>2.74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AC47B4-ADC2-BD97-AF3C-45F2FCFEB231}"/>
              </a:ext>
            </a:extLst>
          </p:cNvPr>
          <p:cNvSpPr txBox="1"/>
          <p:nvPr/>
        </p:nvSpPr>
        <p:spPr>
          <a:xfrm>
            <a:off x="2743697" y="1761748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/>
              <a:t>2.47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A860C67-D699-5AB5-EFC5-E9450E11245B}"/>
              </a:ext>
            </a:extLst>
          </p:cNvPr>
          <p:cNvSpPr txBox="1"/>
          <p:nvPr/>
        </p:nvSpPr>
        <p:spPr>
          <a:xfrm>
            <a:off x="3259323" y="1820648"/>
            <a:ext cx="3866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/>
              <a:t>2.38</a:t>
            </a:r>
          </a:p>
        </p:txBody>
      </p:sp>
    </p:spTree>
    <p:extLst>
      <p:ext uri="{BB962C8B-B14F-4D97-AF65-F5344CB8AC3E}">
        <p14:creationId xmlns:p14="http://schemas.microsoft.com/office/powerpoint/2010/main" val="220491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number of data&#10;&#10;Description automatically generated with medium confidence">
            <a:extLst>
              <a:ext uri="{FF2B5EF4-FFF2-40B4-BE49-F238E27FC236}">
                <a16:creationId xmlns:a16="http://schemas.microsoft.com/office/drawing/2014/main" id="{7257D908-4A20-D185-D85D-0F92E28464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450" y="1646598"/>
            <a:ext cx="6831550" cy="30510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FE249B-F119-A1C1-9975-27FC747C9FE5}"/>
                  </a:ext>
                </a:extLst>
              </p:cNvPr>
              <p:cNvSpPr txBox="1"/>
              <p:nvPr/>
            </p:nvSpPr>
            <p:spPr>
              <a:xfrm>
                <a:off x="461751" y="628012"/>
                <a:ext cx="1850699" cy="778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𝐸𝑚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FE249B-F119-A1C1-9975-27FC747C9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51" y="628012"/>
                <a:ext cx="1850699" cy="778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77E0093-9FCE-BB4A-81E7-BF31AABAFD5F}"/>
              </a:ext>
            </a:extLst>
          </p:cNvPr>
          <p:cNvSpPr txBox="1"/>
          <p:nvPr/>
        </p:nvSpPr>
        <p:spPr>
          <a:xfrm>
            <a:off x="166713" y="1595680"/>
            <a:ext cx="222208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/>
              <a:t>Em</a:t>
            </a:r>
            <a:r>
              <a:rPr lang="en-GB" sz="1400"/>
              <a:t>: excess mortality</a:t>
            </a:r>
          </a:p>
          <a:p>
            <a:r>
              <a:rPr lang="en-GB" sz="1400" i="1"/>
              <a:t>B</a:t>
            </a:r>
            <a:r>
              <a:rPr lang="en-GB" sz="1400" i="1" baseline="-25000"/>
              <a:t>d</a:t>
            </a:r>
            <a:r>
              <a:rPr lang="en-GB" sz="1400"/>
              <a:t>: baseline mortality rate</a:t>
            </a:r>
          </a:p>
          <a:p>
            <a:r>
              <a:rPr lang="en-GB" sz="1400" i="1"/>
              <a:t>p</a:t>
            </a:r>
            <a:r>
              <a:rPr lang="en-GB" sz="1400" i="1" baseline="-25000"/>
              <a:t>i</a:t>
            </a:r>
            <a:r>
              <a:rPr lang="en-GB" sz="1400"/>
              <a:t>: Population exposed</a:t>
            </a:r>
          </a:p>
          <a:p>
            <a:r>
              <a:rPr lang="en-GB" sz="1400" i="1" err="1"/>
              <a:t>AF</a:t>
            </a:r>
            <a:r>
              <a:rPr lang="en-GB" sz="1400" i="1" baseline="-25000" err="1"/>
              <a:t>i</a:t>
            </a:r>
            <a:r>
              <a:rPr lang="en-GB" sz="1400"/>
              <a:t>: Attributable fraction</a:t>
            </a:r>
          </a:p>
          <a:p>
            <a:endParaRPr lang="en-GB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EC7362-9C14-FC80-8A45-838C8A1FEDA3}"/>
              </a:ext>
            </a:extLst>
          </p:cNvPr>
          <p:cNvSpPr txBox="1"/>
          <p:nvPr/>
        </p:nvSpPr>
        <p:spPr>
          <a:xfrm>
            <a:off x="2936913" y="36261"/>
            <a:ext cx="3762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Health Impact Assessment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3E8C35-9605-2E11-3354-D032E375E49A}"/>
              </a:ext>
            </a:extLst>
          </p:cNvPr>
          <p:cNvSpPr txBox="1"/>
          <p:nvPr/>
        </p:nvSpPr>
        <p:spPr>
          <a:xfrm>
            <a:off x="86226" y="2900435"/>
            <a:ext cx="21807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err="1"/>
              <a:t>AF</a:t>
            </a:r>
            <a:r>
              <a:rPr lang="en-GB" sz="1200" i="1" baseline="-25000" err="1"/>
              <a:t>i</a:t>
            </a:r>
            <a:r>
              <a:rPr lang="en-GB" sz="1200"/>
              <a:t> calculated using a relative risk value of 1.04% </a:t>
            </a:r>
            <a:br>
              <a:rPr lang="en-GB" sz="1200"/>
            </a:br>
            <a:r>
              <a:rPr lang="en-GB" sz="1200"/>
              <a:t>(95% CI: 0.52%,1.56%) per 10 </a:t>
            </a:r>
            <a:r>
              <a:rPr lang="el-GR" sz="1200"/>
              <a:t>μ</a:t>
            </a:r>
            <a:r>
              <a:rPr lang="en-GB" sz="1200"/>
              <a:t>g m</a:t>
            </a:r>
            <a:r>
              <a:rPr lang="en-GB" sz="1200" baseline="30000"/>
              <a:t>-3 </a:t>
            </a:r>
            <a:r>
              <a:rPr lang="en-GB" sz="1200"/>
              <a:t>increase in PM</a:t>
            </a:r>
            <a:r>
              <a:rPr lang="en-GB" sz="1200" baseline="-25000"/>
              <a:t>2.5</a:t>
            </a:r>
            <a:r>
              <a:rPr lang="en-GB" sz="1200"/>
              <a:t> for all-cause, all-age mortality</a:t>
            </a:r>
          </a:p>
          <a:p>
            <a:r>
              <a:rPr lang="en-GB" sz="1200">
                <a:solidFill>
                  <a:schemeClr val="tx2">
                    <a:lumMod val="50000"/>
                    <a:lumOff val="50000"/>
                  </a:schemeClr>
                </a:solidFill>
              </a:rPr>
              <a:t>Atkinson et al 2014</a:t>
            </a:r>
          </a:p>
        </p:txBody>
      </p:sp>
      <p:pic>
        <p:nvPicPr>
          <p:cNvPr id="2" name="Picture 1" descr="A graph showing the number of data&#10;&#10;Description automatically generated with medium confidence">
            <a:extLst>
              <a:ext uri="{FF2B5EF4-FFF2-40B4-BE49-F238E27FC236}">
                <a16:creationId xmlns:a16="http://schemas.microsoft.com/office/drawing/2014/main" id="{279F43B5-85DE-FDC9-9F60-7D6836E3C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58" b="67125"/>
          <a:stretch/>
        </p:blipFill>
        <p:spPr>
          <a:xfrm>
            <a:off x="6067540" y="1595884"/>
            <a:ext cx="3151456" cy="18044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6AB397-650E-4D26-D885-CDDEEA94380B}"/>
              </a:ext>
            </a:extLst>
          </p:cNvPr>
          <p:cNvSpPr txBox="1"/>
          <p:nvPr/>
        </p:nvSpPr>
        <p:spPr>
          <a:xfrm>
            <a:off x="6606462" y="2990649"/>
            <a:ext cx="2451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10 km WRF-Chem Eulerian = 8.6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Graham et al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104D20-C091-D067-8C38-F0F160A9C56A}"/>
              </a:ext>
            </a:extLst>
          </p:cNvPr>
          <p:cNvSpPr txBox="1"/>
          <p:nvPr/>
        </p:nvSpPr>
        <p:spPr>
          <a:xfrm>
            <a:off x="5750380" y="1123378"/>
            <a:ext cx="3478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Deaths brought forward 23-30 June due to </a:t>
            </a:r>
            <a:r>
              <a:rPr lang="en-GB" sz="1400" b="1" dirty="0"/>
              <a:t>fire</a:t>
            </a:r>
            <a:r>
              <a:rPr lang="en-GB" sz="1400" dirty="0"/>
              <a:t> PM</a:t>
            </a:r>
            <a:r>
              <a:rPr lang="en-GB" sz="1400" baseline="-25000" dirty="0"/>
              <a:t>2.5 </a:t>
            </a:r>
            <a:r>
              <a:rPr lang="en-GB" sz="1400" dirty="0"/>
              <a:t>short-term exposure</a:t>
            </a:r>
          </a:p>
        </p:txBody>
      </p:sp>
    </p:spTree>
    <p:extLst>
      <p:ext uri="{BB962C8B-B14F-4D97-AF65-F5344CB8AC3E}">
        <p14:creationId xmlns:p14="http://schemas.microsoft.com/office/powerpoint/2010/main" val="1669666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8F43DF-343F-8792-E5D9-CE8EC6775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12 km NAME Eulerian results broadly in </a:t>
            </a:r>
            <a:r>
              <a:rPr lang="en-GB" dirty="0">
                <a:solidFill>
                  <a:schemeClr val="accent2"/>
                </a:solidFill>
              </a:rPr>
              <a:t>good agreement with previous estimates</a:t>
            </a:r>
            <a:r>
              <a:rPr lang="en-GB" dirty="0"/>
              <a:t> using 10 km WRF-Chem Eulerian model (</a:t>
            </a:r>
            <a:r>
              <a:rPr lang="en-GB" dirty="0">
                <a:solidFill>
                  <a:schemeClr val="bg2">
                    <a:lumMod val="65000"/>
                  </a:schemeClr>
                </a:solidFill>
              </a:rPr>
              <a:t>Graham et al 2020</a:t>
            </a:r>
            <a:r>
              <a:rPr lang="en-GB" dirty="0"/>
              <a:t>)</a:t>
            </a:r>
          </a:p>
          <a:p>
            <a:r>
              <a:rPr lang="en-GB" dirty="0">
                <a:solidFill>
                  <a:schemeClr val="accent2"/>
                </a:solidFill>
              </a:rPr>
              <a:t>Estimates are sensitive to model resolution</a:t>
            </a:r>
            <a:r>
              <a:rPr lang="en-GB" dirty="0"/>
              <a:t>, particularly for Eulerian</a:t>
            </a:r>
          </a:p>
          <a:p>
            <a:pPr lvl="1"/>
            <a:r>
              <a:rPr lang="en-GB" dirty="0"/>
              <a:t>Population exposed to fire PM</a:t>
            </a:r>
            <a:r>
              <a:rPr lang="en-GB" baseline="-25000" dirty="0"/>
              <a:t>2.5</a:t>
            </a:r>
            <a:r>
              <a:rPr lang="en-GB" dirty="0"/>
              <a:t> &gt; 15 </a:t>
            </a:r>
            <a:r>
              <a:rPr lang="el-GR" sz="1600" dirty="0"/>
              <a:t>μ</a:t>
            </a:r>
            <a:r>
              <a:rPr lang="en-GB" sz="1600" dirty="0"/>
              <a:t>g m</a:t>
            </a:r>
            <a:r>
              <a:rPr lang="en-GB" sz="1600" baseline="30000" dirty="0"/>
              <a:t>-3</a:t>
            </a:r>
            <a:r>
              <a:rPr lang="en-GB" sz="1600" dirty="0"/>
              <a:t> decreased a third (E12 </a:t>
            </a:r>
            <a:r>
              <a:rPr lang="en-GB" sz="1600" dirty="0">
                <a:sym typeface="Wingdings" panose="05000000000000000000" pitchFamily="2" charset="2"/>
              </a:rPr>
              <a:t></a:t>
            </a:r>
            <a:r>
              <a:rPr lang="en-GB" sz="1600" dirty="0"/>
              <a:t> E1)</a:t>
            </a:r>
          </a:p>
          <a:p>
            <a:pPr lvl="1"/>
            <a:r>
              <a:rPr lang="en-GB" dirty="0"/>
              <a:t>Population exposed to “Very High” PM</a:t>
            </a:r>
            <a:r>
              <a:rPr lang="en-GB" baseline="-25000" dirty="0"/>
              <a:t>2.5</a:t>
            </a:r>
            <a:r>
              <a:rPr lang="en-GB" dirty="0"/>
              <a:t> decreased by two thirds (E12 </a:t>
            </a:r>
            <a:r>
              <a:rPr lang="en-GB" dirty="0">
                <a:sym typeface="Wingdings" panose="05000000000000000000" pitchFamily="2" charset="2"/>
              </a:rPr>
              <a:t> E1)</a:t>
            </a:r>
            <a:endParaRPr lang="en-GB" sz="1600" dirty="0"/>
          </a:p>
          <a:p>
            <a:pPr lvl="1"/>
            <a:r>
              <a:rPr lang="en-GB" dirty="0"/>
              <a:t>Estimates deaths brought forward decreased by a third (E12 </a:t>
            </a:r>
            <a:r>
              <a:rPr lang="en-GB" dirty="0">
                <a:sym typeface="Wingdings" panose="05000000000000000000" pitchFamily="2" charset="2"/>
              </a:rPr>
              <a:t> E1)</a:t>
            </a:r>
            <a:endParaRPr lang="en-GB" dirty="0"/>
          </a:p>
          <a:p>
            <a:r>
              <a:rPr lang="en-GB" dirty="0">
                <a:solidFill>
                  <a:schemeClr val="accent2"/>
                </a:solidFill>
              </a:rPr>
              <a:t>Estimates of air quality impacts from NAME simulations:</a:t>
            </a:r>
          </a:p>
          <a:p>
            <a:pPr lvl="1"/>
            <a:r>
              <a:rPr lang="en-GB" dirty="0"/>
              <a:t>2.3 - 3.5 million affected by poor air quality due to fires (above WHO guideline)</a:t>
            </a:r>
          </a:p>
          <a:p>
            <a:pPr lvl="1"/>
            <a:r>
              <a:rPr lang="en-GB" dirty="0"/>
              <a:t>0.16 – 0.66 million experienced “Very High” PM</a:t>
            </a:r>
            <a:r>
              <a:rPr lang="en-GB" baseline="-25000" dirty="0"/>
              <a:t>2.5</a:t>
            </a:r>
            <a:r>
              <a:rPr lang="en-GB" dirty="0"/>
              <a:t> daily-mean concentration</a:t>
            </a:r>
          </a:p>
          <a:p>
            <a:pPr lvl="1"/>
            <a:r>
              <a:rPr lang="en-GB" dirty="0"/>
              <a:t>5 – 8 deaths estimated brought forward due to short-term exposure to fire PM</a:t>
            </a:r>
            <a:r>
              <a:rPr lang="en-GB" baseline="-25000" dirty="0"/>
              <a:t>2.5</a:t>
            </a:r>
            <a:r>
              <a:rPr lang="en-GB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10E10B-926E-D31A-AE72-E4BDFE125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 of results</a:t>
            </a:r>
          </a:p>
        </p:txBody>
      </p:sp>
    </p:spTree>
    <p:extLst>
      <p:ext uri="{BB962C8B-B14F-4D97-AF65-F5344CB8AC3E}">
        <p14:creationId xmlns:p14="http://schemas.microsoft.com/office/powerpoint/2010/main" val="1607519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D238DE-11E6-1667-FE27-DEF62F9B6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Very simple representation of vertical release (plume-rise) and sub-daily temporal variation of emissions</a:t>
            </a:r>
          </a:p>
          <a:p>
            <a:r>
              <a:rPr lang="en-GB" dirty="0"/>
              <a:t>Did not consider in-plume chemistry or aerosol processes</a:t>
            </a:r>
          </a:p>
          <a:p>
            <a:r>
              <a:rPr lang="en-GB" dirty="0"/>
              <a:t>Only considered single pollutant (PM</a:t>
            </a:r>
            <a:r>
              <a:rPr lang="en-GB" baseline="-25000" dirty="0"/>
              <a:t>2.5</a:t>
            </a:r>
            <a:r>
              <a:rPr lang="en-GB" dirty="0"/>
              <a:t>), didn’t consider other climate aspects (e.g. heat)</a:t>
            </a:r>
          </a:p>
          <a:p>
            <a:r>
              <a:rPr lang="en-GB" dirty="0"/>
              <a:t>Population exposure estimate based on 1 km residential population count</a:t>
            </a:r>
          </a:p>
          <a:p>
            <a:r>
              <a:rPr lang="en-GB" dirty="0"/>
              <a:t>Outdoor pollution levels only – infiltration of smoke indoors, effectiveness of sheltering advice</a:t>
            </a:r>
          </a:p>
          <a:p>
            <a:r>
              <a:rPr lang="en-GB" dirty="0"/>
              <a:t>Daily-mean PM</a:t>
            </a:r>
            <a:r>
              <a:rPr lang="en-GB" baseline="-25000" dirty="0"/>
              <a:t>2.5</a:t>
            </a:r>
            <a:r>
              <a:rPr lang="en-GB" dirty="0"/>
              <a:t> concentrations – peak concentrations may be much higher</a:t>
            </a:r>
          </a:p>
          <a:p>
            <a:r>
              <a:rPr lang="en-GB" dirty="0"/>
              <a:t>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1D3C6E-75B8-3D94-0AF4-F6D57890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Limitations of this work</a:t>
            </a:r>
          </a:p>
        </p:txBody>
      </p:sp>
    </p:spTree>
    <p:extLst>
      <p:ext uri="{BB962C8B-B14F-4D97-AF65-F5344CB8AC3E}">
        <p14:creationId xmlns:p14="http://schemas.microsoft.com/office/powerpoint/2010/main" val="2158748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143A347-BF17-4F9A-CC77-D734174B0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1041750"/>
            <a:ext cx="8501475" cy="30600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dirty="0"/>
              <a:t>Wildfires are a growing concern in the UK </a:t>
            </a:r>
          </a:p>
          <a:p>
            <a:pPr>
              <a:spcBef>
                <a:spcPts val="1200"/>
              </a:spcBef>
            </a:pPr>
            <a:r>
              <a:rPr lang="en-GB" dirty="0"/>
              <a:t>Impact of wildfire smoke on air quality in the UK is not well studied (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HECC, 2023</a:t>
            </a:r>
            <a:r>
              <a:rPr lang="en-GB" dirty="0"/>
              <a:t>)</a:t>
            </a:r>
          </a:p>
          <a:p>
            <a:pPr>
              <a:spcBef>
                <a:spcPts val="1200"/>
              </a:spcBef>
            </a:pPr>
            <a:r>
              <a:rPr lang="en-GB" dirty="0"/>
              <a:t>Dispersion modelling is a key tool</a:t>
            </a:r>
          </a:p>
          <a:p>
            <a:pPr lvl="1">
              <a:spcBef>
                <a:spcPts val="0"/>
              </a:spcBef>
            </a:pPr>
            <a:r>
              <a:rPr lang="en-GB" dirty="0"/>
              <a:t>for estimating health and environmental impacts of wildfire smoke</a:t>
            </a:r>
          </a:p>
          <a:p>
            <a:pPr lvl="1">
              <a:spcBef>
                <a:spcPts val="0"/>
              </a:spcBef>
            </a:pPr>
            <a:r>
              <a:rPr lang="en-GB" dirty="0"/>
              <a:t>during emergency response</a:t>
            </a:r>
          </a:p>
          <a:p>
            <a:pPr>
              <a:spcBef>
                <a:spcPts val="1200"/>
              </a:spcBef>
            </a:pPr>
            <a:r>
              <a:rPr lang="en-GB" dirty="0"/>
              <a:t>We can learn from other nations and regions – but we also need to do more to understand wildfire smoke in the UK context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dirty="0"/>
              <a:t>(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Belcher et al 2021</a:t>
            </a:r>
            <a:r>
              <a:rPr lang="en-GB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D21443-3D34-9F2B-5AA5-BE16FA833808}"/>
              </a:ext>
            </a:extLst>
          </p:cNvPr>
          <p:cNvSpPr txBox="1"/>
          <p:nvPr/>
        </p:nvSpPr>
        <p:spPr>
          <a:xfrm>
            <a:off x="3043376" y="4012423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3153145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1F39D4-F342-423A-4F45-4EDF22D90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Arnell et al 2021: </a:t>
            </a:r>
            <a:r>
              <a:rPr lang="fr-FR" i="1" dirty="0">
                <a:effectLst/>
              </a:rPr>
              <a:t>Environ. </a:t>
            </a:r>
            <a:r>
              <a:rPr lang="fr-FR" i="1" dirty="0" err="1">
                <a:effectLst/>
              </a:rPr>
              <a:t>Res</a:t>
            </a:r>
            <a:r>
              <a:rPr lang="fr-FR" i="1" dirty="0">
                <a:effectLst/>
              </a:rPr>
              <a:t>. Commun.</a:t>
            </a:r>
            <a:r>
              <a:rPr lang="fr-FR" dirty="0">
                <a:effectLst/>
              </a:rPr>
              <a:t> </a:t>
            </a:r>
            <a:r>
              <a:rPr lang="fr-FR" b="1" dirty="0">
                <a:effectLst/>
              </a:rPr>
              <a:t>3</a:t>
            </a:r>
            <a:r>
              <a:rPr lang="fr-FR" dirty="0">
                <a:effectLst/>
              </a:rPr>
              <a:t> 095005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Belcher et al 2021: </a:t>
            </a:r>
            <a:r>
              <a:rPr lang="en-GB" dirty="0">
                <a:hlinkClick r:id="rId2"/>
              </a:rPr>
              <a:t>UK Wildfires and their Climate Challenges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Gazzard</a:t>
            </a:r>
            <a:r>
              <a:rPr lang="en-GB" dirty="0"/>
              <a:t> et al 2016: https://doi.org/10.1098/rstb.2015.0341</a:t>
            </a:r>
          </a:p>
          <a:p>
            <a:pPr marL="0" indent="0">
              <a:buNone/>
            </a:pPr>
            <a:r>
              <a:rPr lang="en-GB" dirty="0"/>
              <a:t>Graham et al, ERL, 2020: </a:t>
            </a:r>
            <a:r>
              <a:rPr lang="fr-FR" i="1" dirty="0">
                <a:effectLst/>
              </a:rPr>
              <a:t>Environ. </a:t>
            </a:r>
            <a:r>
              <a:rPr lang="fr-FR" i="1" dirty="0" err="1">
                <a:effectLst/>
              </a:rPr>
              <a:t>Res</a:t>
            </a:r>
            <a:r>
              <a:rPr lang="fr-FR" i="1" dirty="0">
                <a:effectLst/>
              </a:rPr>
              <a:t>. </a:t>
            </a:r>
            <a:r>
              <a:rPr lang="fr-FR" i="1" dirty="0" err="1">
                <a:effectLst/>
              </a:rPr>
              <a:t>Lett</a:t>
            </a:r>
            <a:r>
              <a:rPr lang="fr-FR" i="1" dirty="0">
                <a:effectLst/>
              </a:rPr>
              <a:t>.</a:t>
            </a:r>
            <a:r>
              <a:rPr lang="fr-FR" dirty="0">
                <a:effectLst/>
              </a:rPr>
              <a:t> </a:t>
            </a:r>
            <a:r>
              <a:rPr lang="fr-FR" b="1" dirty="0">
                <a:effectLst/>
              </a:rPr>
              <a:t>15</a:t>
            </a:r>
            <a:r>
              <a:rPr lang="fr-FR" dirty="0">
                <a:effectLst/>
              </a:rPr>
              <a:t> 074018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Graham et al, ERC, 2020: </a:t>
            </a:r>
            <a:r>
              <a:rPr lang="fr-FR" i="1" dirty="0">
                <a:effectLst/>
              </a:rPr>
              <a:t>Environ. </a:t>
            </a:r>
            <a:r>
              <a:rPr lang="fr-FR" i="1" dirty="0" err="1">
                <a:effectLst/>
              </a:rPr>
              <a:t>Res</a:t>
            </a:r>
            <a:r>
              <a:rPr lang="fr-FR" i="1" dirty="0">
                <a:effectLst/>
              </a:rPr>
              <a:t>. Commun.</a:t>
            </a:r>
            <a:r>
              <a:rPr lang="fr-FR" dirty="0">
                <a:effectLst/>
              </a:rPr>
              <a:t> </a:t>
            </a:r>
            <a:r>
              <a:rPr lang="fr-FR" b="1" dirty="0">
                <a:effectLst/>
              </a:rPr>
              <a:t>2</a:t>
            </a:r>
            <a:r>
              <a:rPr lang="fr-FR" dirty="0">
                <a:effectLst/>
              </a:rPr>
              <a:t> 031001</a:t>
            </a:r>
            <a:endParaRPr lang="en-GB" dirty="0"/>
          </a:p>
          <a:p>
            <a:pPr marL="0" indent="0">
              <a:buNone/>
            </a:pPr>
            <a:r>
              <a:rPr lang="en-GB" sz="2000" b="0" i="0" u="none" strike="noStrike" cap="none" dirty="0">
                <a:latin typeface="Arial"/>
                <a:ea typeface="Arial"/>
                <a:cs typeface="Arial"/>
                <a:sym typeface="Arial"/>
              </a:rPr>
              <a:t>Greater Manchester Fire and Rescue Service, 2021: </a:t>
            </a:r>
            <a:r>
              <a:rPr lang="en-GB" sz="2000" b="0" i="0" u="none" strike="noStrike" cap="none" dirty="0">
                <a:latin typeface="Arial"/>
                <a:ea typeface="Arial"/>
                <a:cs typeface="Arial"/>
                <a:sym typeface="Arial"/>
                <a:hlinkClick r:id="rId3"/>
              </a:rPr>
              <a:t>https://manchesterfire.gov.uk/media/2391/21-0122-gmfrs-fire-plan-2021-web.pdf</a:t>
            </a:r>
            <a:endParaRPr lang="en-GB"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en-GB" sz="2000" b="0" i="0" u="none" strike="noStrike" cap="none" dirty="0">
                <a:latin typeface="Arial"/>
                <a:ea typeface="Arial"/>
                <a:cs typeface="Arial"/>
                <a:sym typeface="Arial"/>
              </a:rPr>
              <a:t>HECC 2023: </a:t>
            </a:r>
            <a:r>
              <a:rPr lang="en-GB" sz="2000" b="0" i="0" u="none" strike="noStrike" cap="none" dirty="0">
                <a:latin typeface="Arial"/>
                <a:ea typeface="Arial"/>
                <a:cs typeface="Arial"/>
                <a:sym typeface="Arial"/>
                <a:hlinkClick r:id="rId4"/>
              </a:rPr>
              <a:t>https://assets.publishing.service.gov.uk/media/65705b7a7391350013b03bbc/HECC-report-2023-chapter-10-wildfires.pdf</a:t>
            </a:r>
            <a:endParaRPr lang="en-GB"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en-GB" sz="2000" b="0" i="0" u="none" strike="noStrike" cap="none" dirty="0">
                <a:latin typeface="Arial"/>
                <a:ea typeface="Arial"/>
                <a:cs typeface="Arial"/>
                <a:sym typeface="Arial"/>
              </a:rPr>
              <a:t>Perry et al 2022: </a:t>
            </a:r>
            <a:r>
              <a:rPr lang="en-GB" dirty="0"/>
              <a:t>https://doi.org/10.5194/nhess-22-559-2022</a:t>
            </a:r>
          </a:p>
          <a:p>
            <a:pPr marL="0" indent="0">
              <a:buNone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Wiedinmyer et al 2023: </a:t>
            </a:r>
            <a:r>
              <a:rPr lang="en-GB" dirty="0"/>
              <a:t>https://doi.org/10.5194/gmd-16-3873-2023</a:t>
            </a:r>
          </a:p>
          <a:p>
            <a:pPr marL="0" indent="0">
              <a:buNone/>
            </a:pPr>
            <a:endParaRPr lang="en-GB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en-GB" sz="20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EE89E2-90C0-2270-C1C5-6943C1AEF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494941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 Office">
      <a:dk1>
        <a:srgbClr val="2A2A2A"/>
      </a:dk1>
      <a:lt1>
        <a:srgbClr val="B9DC0C"/>
      </a:lt1>
      <a:dk2>
        <a:srgbClr val="2A2A2A"/>
      </a:dk2>
      <a:lt2>
        <a:srgbClr val="FFFFFF"/>
      </a:lt2>
      <a:accent1>
        <a:srgbClr val="50B9A4"/>
      </a:accent1>
      <a:accent2>
        <a:srgbClr val="007AA9"/>
      </a:accent2>
      <a:accent3>
        <a:srgbClr val="E47452"/>
      </a:accent3>
      <a:accent4>
        <a:srgbClr val="A1A0AA"/>
      </a:accent4>
      <a:accent5>
        <a:srgbClr val="FFFFFF"/>
      </a:accent5>
      <a:accent6>
        <a:srgbClr val="FFFFFF"/>
      </a:accent6>
      <a:hlink>
        <a:srgbClr val="0673F9"/>
      </a:hlink>
      <a:folHlink>
        <a:srgbClr val="6F2735"/>
      </a:folHlink>
    </a:clrScheme>
    <a:fontScheme name="Met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.Met_Office_PowerPoint_Template" id="{C2BC0B5C-3B8E-458A-9C0B-4539BB88166C}" vid="{503D6A67-ABEC-4341-AF30-BE65FF07AB0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et Office Document" ma:contentTypeID="0x01010008EC4BDFB4C3D542892399C37F0B505F00B2706770CFC387498AB849ADD9AF4A9F" ma:contentTypeVersion="4" ma:contentTypeDescription="" ma:contentTypeScope="" ma:versionID="f40f8895e542cd898105e485cd31993d">
  <xsd:schema xmlns:xsd="http://www.w3.org/2001/XMLSchema" xmlns:xs="http://www.w3.org/2001/XMLSchema" xmlns:p="http://schemas.microsoft.com/office/2006/metadata/properties" xmlns:ns2="95a6d21c-7db0-4b7e-981f-b4f22b02b9d8" targetNamespace="http://schemas.microsoft.com/office/2006/metadata/properties" ma:root="true" ma:fieldsID="5507fc4fbba77142745f1e2b905ec315" ns2:_="">
    <xsd:import namespace="95a6d21c-7db0-4b7e-981f-b4f22b02b9d8"/>
    <xsd:element name="properties">
      <xsd:complexType>
        <xsd:sequence>
          <xsd:element name="documentManagement">
            <xsd:complexType>
              <xsd:all>
                <xsd:element ref="ns2:TNA" minOccurs="0"/>
                <xsd:element ref="ns2:Review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a6d21c-7db0-4b7e-981f-b4f22b02b9d8" elementFormDefault="qualified">
    <xsd:import namespace="http://schemas.microsoft.com/office/2006/documentManagement/types"/>
    <xsd:import namespace="http://schemas.microsoft.com/office/infopath/2007/PartnerControls"/>
    <xsd:element name="TNA" ma:index="1" nillable="true" ma:displayName="TNA" ma:default="Not of potential interest" ma:format="Dropdown" ma:internalName="TNA">
      <xsd:simpleType>
        <xsd:restriction base="dms:Choice">
          <xsd:enumeration value="Not of potential interest"/>
          <xsd:enumeration value="Potential TNA Record"/>
          <xsd:enumeration value="Flagged for TNA"/>
          <xsd:enumeration value="List to TNA"/>
          <xsd:enumeration value="Not listed to TNA"/>
          <xsd:enumeration value="Transferred to TNA"/>
          <xsd:enumeration value="Published by TNA"/>
        </xsd:restriction>
      </xsd:simpleType>
    </xsd:element>
    <xsd:element name="ReviewDate" ma:index="2" nillable="true" ma:displayName="Review Date" ma:format="DateOnly" ma:internalName="Review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b1bb55a9-a1b5-4196-b12d-1833970ed366" ContentTypeId="0x01010008EC4BDFB4C3D542892399C37F0B505F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NA xmlns="95a6d21c-7db0-4b7e-981f-b4f22b02b9d8">Not of potential interest</TNA>
    <ReviewDate xmlns="95a6d21c-7db0-4b7e-981f-b4f22b02b9d8" xsi:nil="true"/>
  </documentManagement>
</p:properties>
</file>

<file path=customXml/itemProps1.xml><?xml version="1.0" encoding="utf-8"?>
<ds:datastoreItem xmlns:ds="http://schemas.openxmlformats.org/officeDocument/2006/customXml" ds:itemID="{2F2835E4-2DBD-4A94-B4F1-D94D545A61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11BB92-A56A-422D-A75C-2BF53B928694}">
  <ds:schemaRefs>
    <ds:schemaRef ds:uri="95a6d21c-7db0-4b7e-981f-b4f22b02b9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83CE6A3-CC8C-4A8B-B51E-85736956FAAA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85CBD1F6-91C3-4A38-8FFC-56DD4FC2B3B7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95a6d21c-7db0-4b7e-981f-b4f22b02b9d8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17f18161-20d7-4746-87fd-50fe3e3b6619}" enabled="0" method="" siteId="{17f18161-20d7-4746-87fd-50fe3e3b661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1.Met_Office_PowerPoint_Template(7)</Template>
  <TotalTime>0</TotalTime>
  <Words>2216</Words>
  <Application>Microsoft Office PowerPoint</Application>
  <PresentationFormat>On-screen Show (16:9)</PresentationFormat>
  <Paragraphs>406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Cambria Math</vt:lpstr>
      <vt:lpstr>Wingdings</vt:lpstr>
      <vt:lpstr>Office Theme</vt:lpstr>
      <vt:lpstr>Air quality impacts of the 2018 Saddleworth Moor and Winter Hill fires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results</vt:lpstr>
      <vt:lpstr>Limitations of this work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Benjamin Drummond</dc:creator>
  <cp:lastModifiedBy>Benjamin Drummond</cp:lastModifiedBy>
  <cp:revision>2</cp:revision>
  <dcterms:created xsi:type="dcterms:W3CDTF">2025-02-03T14:01:35Z</dcterms:created>
  <dcterms:modified xsi:type="dcterms:W3CDTF">2025-02-12T17:17:57Z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0x01010008EC4BDFB4C3D542892399C37F0B505F00B2706770CFC387498AB849ADD9AF4A9F</vt:lpwstr>
  </property>
  <property fmtid="{D5CDD505-2E9C-101B-9397-08002B2CF9AE}" pid="3" name="Order">
    <vt:r8>4814700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