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C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7750"/>
  </p:normalViewPr>
  <p:slideViewPr>
    <p:cSldViewPr snapToGrid="0">
      <p:cViewPr varScale="1">
        <p:scale>
          <a:sx n="54" d="100"/>
          <a:sy n="54" d="100"/>
        </p:scale>
        <p:origin x="79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F94399-4760-E249-A21A-E0B302D943C1}"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9349AD-43E2-A142-9B61-FBB06C64E86F}" type="slidenum">
              <a:rPr lang="en-US" smtClean="0"/>
              <a:t>‹#›</a:t>
            </a:fld>
            <a:endParaRPr lang="en-US"/>
          </a:p>
        </p:txBody>
      </p:sp>
    </p:spTree>
    <p:extLst>
      <p:ext uri="{BB962C8B-B14F-4D97-AF65-F5344CB8AC3E}">
        <p14:creationId xmlns:p14="http://schemas.microsoft.com/office/powerpoint/2010/main" val="280939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420D6-CED8-4F62-AA93-FCC34ADFC569}"/>
              </a:ext>
            </a:extLst>
          </p:cNvPr>
          <p:cNvSpPr>
            <a:spLocks noGrp="1"/>
          </p:cNvSpPr>
          <p:nvPr>
            <p:ph type="ctrTitle"/>
          </p:nvPr>
        </p:nvSpPr>
        <p:spPr>
          <a:xfrm>
            <a:off x="512955" y="2528658"/>
            <a:ext cx="10481617" cy="2387600"/>
          </a:xfrm>
        </p:spPr>
        <p:txBody>
          <a:bodyPr anchor="t"/>
          <a:lstStyle>
            <a:lvl1pPr algn="l">
              <a:defRPr sz="4000"/>
            </a:lvl1pPr>
          </a:lstStyle>
          <a:p>
            <a:r>
              <a:rPr lang="en-US"/>
              <a:t>Click to edit Master title style</a:t>
            </a:r>
            <a:endParaRPr lang="en-GB" dirty="0"/>
          </a:p>
        </p:txBody>
      </p:sp>
      <p:sp>
        <p:nvSpPr>
          <p:cNvPr id="7" name="Freeform 6">
            <a:extLst>
              <a:ext uri="{FF2B5EF4-FFF2-40B4-BE49-F238E27FC236}">
                <a16:creationId xmlns:a16="http://schemas.microsoft.com/office/drawing/2014/main" id="{2E70080D-90DF-D845-96FF-17ED7C185A4B}"/>
              </a:ext>
            </a:extLst>
          </p:cNvPr>
          <p:cNvSpPr/>
          <p:nvPr userDrawn="1"/>
        </p:nvSpPr>
        <p:spPr>
          <a:xfrm>
            <a:off x="-1" y="2078658"/>
            <a:ext cx="11594728" cy="4779342"/>
          </a:xfrm>
          <a:custGeom>
            <a:avLst/>
            <a:gdLst>
              <a:gd name="connsiteX0" fmla="*/ 0 w 11594728"/>
              <a:gd name="connsiteY0" fmla="*/ 0 h 4779342"/>
              <a:gd name="connsiteX1" fmla="*/ 10694728 w 11594728"/>
              <a:gd name="connsiteY1" fmla="*/ 0 h 4779342"/>
              <a:gd name="connsiteX2" fmla="*/ 11594728 w 11594728"/>
              <a:gd name="connsiteY2" fmla="*/ 900000 h 4779342"/>
              <a:gd name="connsiteX3" fmla="*/ 11594728 w 11594728"/>
              <a:gd name="connsiteY3" fmla="*/ 4779342 h 4779342"/>
              <a:gd name="connsiteX4" fmla="*/ 0 w 11594728"/>
              <a:gd name="connsiteY4" fmla="*/ 4779342 h 4779342"/>
              <a:gd name="connsiteX5" fmla="*/ 0 w 11594728"/>
              <a:gd name="connsiteY5" fmla="*/ 0 h 4779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94728" h="4779342">
                <a:moveTo>
                  <a:pt x="0" y="0"/>
                </a:moveTo>
                <a:lnTo>
                  <a:pt x="10694728" y="0"/>
                </a:lnTo>
                <a:cubicBezTo>
                  <a:pt x="11191784" y="0"/>
                  <a:pt x="11594728" y="402944"/>
                  <a:pt x="11594728" y="900000"/>
                </a:cubicBezTo>
                <a:lnTo>
                  <a:pt x="11594728" y="4779342"/>
                </a:lnTo>
                <a:lnTo>
                  <a:pt x="0" y="4779342"/>
                </a:lnTo>
                <a:lnTo>
                  <a:pt x="0" y="0"/>
                </a:lnTo>
                <a:close/>
              </a:path>
            </a:pathLst>
          </a:custGeom>
          <a:solidFill>
            <a:srgbClr val="007C9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3CB41D14-D7C8-174B-BE8F-2E32A208AE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22" y="231831"/>
            <a:ext cx="1687116" cy="1601329"/>
          </a:xfrm>
          <a:prstGeom prst="rect">
            <a:avLst/>
          </a:prstGeom>
        </p:spPr>
      </p:pic>
    </p:spTree>
    <p:extLst>
      <p:ext uri="{BB962C8B-B14F-4D97-AF65-F5344CB8AC3E}">
        <p14:creationId xmlns:p14="http://schemas.microsoft.com/office/powerpoint/2010/main" val="294236427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41C13-0DB6-4E28-9521-FD744346DD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51F445-D392-4789-9479-AF028CB55CC0}"/>
              </a:ext>
            </a:extLst>
          </p:cNvPr>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79991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8ADD9-C943-418A-9D35-CC865F95F64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914506-EEE5-4D8C-850E-4F0922B6B431}"/>
              </a:ext>
            </a:extLst>
          </p:cNvPr>
          <p:cNvSpPr>
            <a:spLocks noGrp="1"/>
          </p:cNvSpPr>
          <p:nvPr>
            <p:ph sz="half" idx="1" hasCustomPrompt="1"/>
          </p:nvPr>
        </p:nvSpPr>
        <p:spPr>
          <a:xfrm>
            <a:off x="330206" y="1272209"/>
            <a:ext cx="5689594" cy="52279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B5046333-AC78-4EDE-9D8D-21DCF6FCEA55}"/>
              </a:ext>
            </a:extLst>
          </p:cNvPr>
          <p:cNvSpPr>
            <a:spLocks noGrp="1"/>
          </p:cNvSpPr>
          <p:nvPr>
            <p:ph sz="half" idx="2" hasCustomPrompt="1"/>
          </p:nvPr>
        </p:nvSpPr>
        <p:spPr>
          <a:xfrm>
            <a:off x="6172199" y="1272208"/>
            <a:ext cx="5689593" cy="52279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16229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6C20DF-56A1-44A9-A429-8B05468D2A41}"/>
              </a:ext>
            </a:extLst>
          </p:cNvPr>
          <p:cNvSpPr>
            <a:spLocks noGrp="1"/>
          </p:cNvSpPr>
          <p:nvPr>
            <p:ph type="body" idx="1"/>
          </p:nvPr>
        </p:nvSpPr>
        <p:spPr>
          <a:xfrm>
            <a:off x="332889" y="1124570"/>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BA82AB-E9DB-425C-9352-E0A272AD0E42}"/>
              </a:ext>
            </a:extLst>
          </p:cNvPr>
          <p:cNvSpPr>
            <a:spLocks noGrp="1"/>
          </p:cNvSpPr>
          <p:nvPr>
            <p:ph sz="half" idx="2" hasCustomPrompt="1"/>
          </p:nvPr>
        </p:nvSpPr>
        <p:spPr>
          <a:xfrm>
            <a:off x="332889" y="1948482"/>
            <a:ext cx="5157787" cy="4571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a:p>
            <a:pPr lvl="4"/>
            <a:endParaRPr lang="en-GB" dirty="0"/>
          </a:p>
        </p:txBody>
      </p:sp>
      <p:sp>
        <p:nvSpPr>
          <p:cNvPr id="5" name="Text Placeholder 4">
            <a:extLst>
              <a:ext uri="{FF2B5EF4-FFF2-40B4-BE49-F238E27FC236}">
                <a16:creationId xmlns:a16="http://schemas.microsoft.com/office/drawing/2014/main" id="{E4FD6833-A055-4CE8-AB12-41A1997D9B75}"/>
              </a:ext>
            </a:extLst>
          </p:cNvPr>
          <p:cNvSpPr>
            <a:spLocks noGrp="1"/>
          </p:cNvSpPr>
          <p:nvPr>
            <p:ph type="body" sz="quarter" idx="3"/>
          </p:nvPr>
        </p:nvSpPr>
        <p:spPr>
          <a:xfrm>
            <a:off x="5665301" y="1124570"/>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6F2F5E-B4CD-46C2-B6AC-8052CF2B36A5}"/>
              </a:ext>
            </a:extLst>
          </p:cNvPr>
          <p:cNvSpPr>
            <a:spLocks noGrp="1"/>
          </p:cNvSpPr>
          <p:nvPr>
            <p:ph sz="quarter" idx="4" hasCustomPrompt="1"/>
          </p:nvPr>
        </p:nvSpPr>
        <p:spPr>
          <a:xfrm>
            <a:off x="5665301" y="1948481"/>
            <a:ext cx="5183188" cy="45715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a:p>
            <a:pPr lvl="4"/>
            <a:endParaRPr lang="en-GB" dirty="0"/>
          </a:p>
        </p:txBody>
      </p:sp>
      <p:sp>
        <p:nvSpPr>
          <p:cNvPr id="10" name="Title 9">
            <a:extLst>
              <a:ext uri="{FF2B5EF4-FFF2-40B4-BE49-F238E27FC236}">
                <a16:creationId xmlns:a16="http://schemas.microsoft.com/office/drawing/2014/main" id="{3503C25A-9D93-4F4F-8253-B7AB9B2BC6B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02044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C75E-5812-48FD-BCBD-1235D22F0081}"/>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946152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31">
            <a:extLst>
              <a:ext uri="{FF2B5EF4-FFF2-40B4-BE49-F238E27FC236}">
                <a16:creationId xmlns:a16="http://schemas.microsoft.com/office/drawing/2014/main" id="{264B2E6F-5FB5-B643-99D0-35DDB23C4B99}"/>
              </a:ext>
            </a:extLst>
          </p:cNvPr>
          <p:cNvSpPr/>
          <p:nvPr userDrawn="1"/>
        </p:nvSpPr>
        <p:spPr>
          <a:xfrm>
            <a:off x="0" y="0"/>
            <a:ext cx="11745806" cy="900000"/>
          </a:xfrm>
          <a:custGeom>
            <a:avLst/>
            <a:gdLst>
              <a:gd name="connsiteX0" fmla="*/ 0 w 11745806"/>
              <a:gd name="connsiteY0" fmla="*/ 0 h 900000"/>
              <a:gd name="connsiteX1" fmla="*/ 9945806 w 11745806"/>
              <a:gd name="connsiteY1" fmla="*/ 0 h 900000"/>
              <a:gd name="connsiteX2" fmla="*/ 11745806 w 11745806"/>
              <a:gd name="connsiteY2" fmla="*/ 0 h 900000"/>
              <a:gd name="connsiteX3" fmla="*/ 10845806 w 11745806"/>
              <a:gd name="connsiteY3" fmla="*/ 900000 h 900000"/>
              <a:gd name="connsiteX4" fmla="*/ 0 w 11745806"/>
              <a:gd name="connsiteY4" fmla="*/ 900000 h 9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5806" h="900000">
                <a:moveTo>
                  <a:pt x="0" y="0"/>
                </a:moveTo>
                <a:lnTo>
                  <a:pt x="9945806" y="0"/>
                </a:lnTo>
                <a:lnTo>
                  <a:pt x="11745806" y="0"/>
                </a:lnTo>
                <a:cubicBezTo>
                  <a:pt x="11745806" y="497056"/>
                  <a:pt x="11342862" y="900000"/>
                  <a:pt x="10845806" y="900000"/>
                </a:cubicBezTo>
                <a:lnTo>
                  <a:pt x="0" y="900000"/>
                </a:lnTo>
                <a:close/>
              </a:path>
            </a:pathLst>
          </a:custGeom>
          <a:solidFill>
            <a:srgbClr val="007C9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A5F3503B-7986-436C-9822-A1854F9D9A9B}"/>
              </a:ext>
            </a:extLst>
          </p:cNvPr>
          <p:cNvSpPr>
            <a:spLocks noGrp="1"/>
          </p:cNvSpPr>
          <p:nvPr>
            <p:ph type="title"/>
          </p:nvPr>
        </p:nvSpPr>
        <p:spPr>
          <a:xfrm>
            <a:off x="330206" y="179417"/>
            <a:ext cx="10515600" cy="635592"/>
          </a:xfrm>
          <a:prstGeom prst="rect">
            <a:avLst/>
          </a:prstGeom>
        </p:spPr>
        <p:txBody>
          <a:bodyPr vert="horz" lIns="91440" tIns="45720" rIns="91440" bIns="45720" rtlCol="0" anchor="t">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4CF05904-E451-4DAC-98D7-82FCA86A4A8E}"/>
              </a:ext>
            </a:extLst>
          </p:cNvPr>
          <p:cNvSpPr>
            <a:spLocks noGrp="1"/>
          </p:cNvSpPr>
          <p:nvPr>
            <p:ph type="body" idx="1"/>
          </p:nvPr>
        </p:nvSpPr>
        <p:spPr>
          <a:xfrm>
            <a:off x="330205" y="1079417"/>
            <a:ext cx="11517238" cy="54903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204892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Lst>
  <p:hf hdr="0" dt="0"/>
  <p:txStyles>
    <p:titleStyle>
      <a:lvl1pPr algn="l" defTabSz="914400" rtl="0" eaLnBrk="1" latinLnBrk="0" hangingPunct="1">
        <a:lnSpc>
          <a:spcPct val="90000"/>
        </a:lnSpc>
        <a:spcBef>
          <a:spcPct val="0"/>
        </a:spcBef>
        <a:buNone/>
        <a:defRPr sz="24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07C9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7C91"/>
        </a:buClr>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7C9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7C9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7C9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ur01.safelinks.protection.outlook.com/?url=https%3A%2F%2Fnerc.ukri.org%2Fresearch%2Ffunded%2Fprogrammes%2Fclean-air%2F&amp;data=04%7C01%7CJames.Stewart-Evans%40phe.gov.uk%7Cbc42cd9fc5ce4c98876108d8a36b81e7%7Cee4e14994a354b2ead475f3cf9de8666%7C0%7C0%7C637439029424047286%7CUnknown%7CTWFpbGZsb3d8eyJWIjoiMC4wLjAwMDAiLCJQIjoiV2luMzIiLCJBTiI6Ik1haWwiLCJXVCI6Mn0%3D%7C1000&amp;sdata=pkYVZG8vKyARN%2FxG21hhF326h2s%2FDyYcXbLs8I%2Bg7kE%3D&amp;reserved=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breathingcity.or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breathingcity.org/events/" TargetMode="External"/><Relationship Id="rId2" Type="http://schemas.openxmlformats.org/officeDocument/2006/relationships/hyperlink" Target="https://sites.google.com/view/futureurbanventilationnetwork/open-repository?authuser=0" TargetMode="External"/><Relationship Id="rId1" Type="http://schemas.openxmlformats.org/officeDocument/2006/relationships/slideLayout" Target="../slideLayouts/slideLayout2.xml"/><Relationship Id="rId4" Type="http://schemas.openxmlformats.org/officeDocument/2006/relationships/hyperlink" Target="https://breathingcity.org/coupled-indoor-outdoor-environments-for-better-indoor-air-quality/"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911FF-4D56-4ABC-AC80-510EE2B25062}"/>
              </a:ext>
            </a:extLst>
          </p:cNvPr>
          <p:cNvSpPr>
            <a:spLocks noGrp="1"/>
          </p:cNvSpPr>
          <p:nvPr>
            <p:ph type="ctrTitle"/>
          </p:nvPr>
        </p:nvSpPr>
        <p:spPr/>
        <p:txBody>
          <a:bodyPr/>
          <a:lstStyle/>
          <a:p>
            <a:r>
              <a:rPr lang="en-GB" dirty="0"/>
              <a:t>FUVN introduction, EHE update</a:t>
            </a:r>
            <a:br>
              <a:rPr lang="en-GB" dirty="0"/>
            </a:br>
            <a:br>
              <a:rPr lang="en-GB" dirty="0"/>
            </a:br>
            <a:r>
              <a:rPr lang="en-GB" dirty="0"/>
              <a:t>ADMLC Summer Meeting 19/07/24</a:t>
            </a:r>
            <a:br>
              <a:rPr lang="en-GB" dirty="0"/>
            </a:br>
            <a:br>
              <a:rPr lang="en-GB" dirty="0"/>
            </a:br>
            <a:r>
              <a:rPr lang="en-GB" dirty="0"/>
              <a:t>Silvia Garelli</a:t>
            </a:r>
            <a:br>
              <a:rPr lang="en-GB" dirty="0"/>
            </a:br>
            <a:endParaRPr lang="en-GB" dirty="0"/>
          </a:p>
        </p:txBody>
      </p:sp>
    </p:spTree>
    <p:extLst>
      <p:ext uri="{BB962C8B-B14F-4D97-AF65-F5344CB8AC3E}">
        <p14:creationId xmlns:p14="http://schemas.microsoft.com/office/powerpoint/2010/main" val="378044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2291EB-50F9-DDD4-BB64-339775FC18F0}"/>
              </a:ext>
            </a:extLst>
          </p:cNvPr>
          <p:cNvPicPr>
            <a:picLocks noChangeAspect="1"/>
          </p:cNvPicPr>
          <p:nvPr/>
        </p:nvPicPr>
        <p:blipFill>
          <a:blip r:embed="rId2"/>
          <a:stretch>
            <a:fillRect/>
          </a:stretch>
        </p:blipFill>
        <p:spPr>
          <a:xfrm>
            <a:off x="2516698" y="4504099"/>
            <a:ext cx="4519082" cy="2445316"/>
          </a:xfrm>
          <a:prstGeom prst="rect">
            <a:avLst/>
          </a:prstGeom>
        </p:spPr>
      </p:pic>
      <p:sp>
        <p:nvSpPr>
          <p:cNvPr id="2" name="Title 1">
            <a:extLst>
              <a:ext uri="{FF2B5EF4-FFF2-40B4-BE49-F238E27FC236}">
                <a16:creationId xmlns:a16="http://schemas.microsoft.com/office/drawing/2014/main" id="{86B79F93-46E0-FA29-F5D6-6C7AD7E45CEB}"/>
              </a:ext>
            </a:extLst>
          </p:cNvPr>
          <p:cNvSpPr>
            <a:spLocks noGrp="1"/>
          </p:cNvSpPr>
          <p:nvPr>
            <p:ph type="title"/>
          </p:nvPr>
        </p:nvSpPr>
        <p:spPr/>
        <p:txBody>
          <a:bodyPr/>
          <a:lstStyle/>
          <a:p>
            <a:r>
              <a:rPr lang="en-GB" dirty="0"/>
              <a:t>FUVN: aim</a:t>
            </a:r>
            <a:endParaRPr lang="en-US" dirty="0"/>
          </a:p>
        </p:txBody>
      </p:sp>
      <p:sp>
        <p:nvSpPr>
          <p:cNvPr id="3" name="Content Placeholder 2">
            <a:extLst>
              <a:ext uri="{FF2B5EF4-FFF2-40B4-BE49-F238E27FC236}">
                <a16:creationId xmlns:a16="http://schemas.microsoft.com/office/drawing/2014/main" id="{A82FFCDA-C342-CDF6-C4CD-43EA06742957}"/>
              </a:ext>
            </a:extLst>
          </p:cNvPr>
          <p:cNvSpPr>
            <a:spLocks noGrp="1"/>
          </p:cNvSpPr>
          <p:nvPr>
            <p:ph idx="1"/>
          </p:nvPr>
        </p:nvSpPr>
        <p:spPr>
          <a:xfrm>
            <a:off x="229537" y="1758925"/>
            <a:ext cx="11517238" cy="5490348"/>
          </a:xfrm>
        </p:spPr>
        <p:txBody>
          <a:bodyPr>
            <a:normAutofit/>
          </a:bodyPr>
          <a:lstStyle/>
          <a:p>
            <a:r>
              <a:rPr lang="en-GB" dirty="0"/>
              <a:t>FUVN (Future Urban Ventilation Network) </a:t>
            </a:r>
            <a:r>
              <a:rPr lang="en-US" b="0" i="0" dirty="0">
                <a:effectLst/>
                <a:latin typeface="+mj-lt"/>
              </a:rPr>
              <a:t>is a UKRI funded research network, under the 2020 </a:t>
            </a:r>
            <a:r>
              <a:rPr lang="en-US" b="0" i="0" u="sng" dirty="0">
                <a:solidFill>
                  <a:srgbClr val="0070C0"/>
                </a:solidFill>
                <a:effectLst/>
                <a:latin typeface="+mj-lt"/>
                <a:hlinkClick r:id="rId3">
                  <a:extLst>
                    <a:ext uri="{A12FA001-AC4F-418D-AE19-62706E023703}">
                      <ahyp:hlinkClr xmlns:ahyp="http://schemas.microsoft.com/office/drawing/2018/hyperlinkcolor" val="tx"/>
                    </a:ext>
                  </a:extLst>
                </a:hlinkClick>
              </a:rPr>
              <a:t>SPF Clean Air </a:t>
            </a:r>
            <a:r>
              <a:rPr lang="en-US" b="0" i="0" u="sng" dirty="0" err="1">
                <a:solidFill>
                  <a:srgbClr val="0070C0"/>
                </a:solidFill>
                <a:effectLst/>
                <a:latin typeface="+mj-lt"/>
                <a:hlinkClick r:id="rId3">
                  <a:extLst>
                    <a:ext uri="{A12FA001-AC4F-418D-AE19-62706E023703}">
                      <ahyp:hlinkClr xmlns:ahyp="http://schemas.microsoft.com/office/drawing/2018/hyperlinkcolor" val="tx"/>
                    </a:ext>
                  </a:extLst>
                </a:hlinkClick>
              </a:rPr>
              <a:t>Programme</a:t>
            </a:r>
            <a:r>
              <a:rPr lang="en-US" b="0" i="0" dirty="0">
                <a:effectLst/>
                <a:latin typeface="+mj-lt"/>
              </a:rPr>
              <a:t>, that brings together researchers and practitioners across the UK to develop a new “Breathing City” methodology to manage exposure to air pollution by considering the airflows between indoor and outdoor environments – ending soon, July 2024- </a:t>
            </a:r>
            <a:r>
              <a:rPr lang="en-US" dirty="0">
                <a:hlinkClick r:id="rId4"/>
              </a:rPr>
              <a:t>Breathing City – Future Urban Ventilation Network</a:t>
            </a:r>
            <a:endParaRPr lang="en-US" b="0" i="0" dirty="0">
              <a:effectLst/>
              <a:latin typeface="+mj-lt"/>
            </a:endParaRPr>
          </a:p>
          <a:p>
            <a:pPr marL="252000" marR="0" lvl="1" algn="l" defTabSz="914400" rtl="0" eaLnBrk="1" fontAlgn="auto" latinLnBrk="0" hangingPunct="1">
              <a:lnSpc>
                <a:spcPct val="90000"/>
              </a:lnSpc>
              <a:spcBef>
                <a:spcPts val="500"/>
              </a:spcBef>
              <a:spcAft>
                <a:spcPts val="0"/>
              </a:spcAft>
              <a:buClr>
                <a:srgbClr val="007C91"/>
              </a:buClr>
              <a:buSzTx/>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focus on the physics of the indoor-outdoor exchange</a:t>
            </a:r>
          </a:p>
          <a:p>
            <a:pPr marL="252000" marR="0" lvl="1" indent="-228600" algn="l" defTabSz="914400" rtl="0" eaLnBrk="1" fontAlgn="auto" latinLnBrk="0" hangingPunct="1">
              <a:lnSpc>
                <a:spcPct val="90000"/>
              </a:lnSpc>
              <a:spcBef>
                <a:spcPts val="500"/>
              </a:spcBef>
              <a:spcAft>
                <a:spcPts val="0"/>
              </a:spcAft>
              <a:buClr>
                <a:srgbClr val="007C91"/>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develop innovative new solutions to tackle current and future air quality challenges</a:t>
            </a:r>
          </a:p>
          <a:p>
            <a:pPr marL="252000" marR="0" lvl="1" indent="-228600" algn="l" defTabSz="914400" rtl="0" eaLnBrk="1" fontAlgn="auto" latinLnBrk="0" hangingPunct="1">
              <a:lnSpc>
                <a:spcPct val="90000"/>
              </a:lnSpc>
              <a:spcBef>
                <a:spcPts val="500"/>
              </a:spcBef>
              <a:spcAft>
                <a:spcPts val="0"/>
              </a:spcAft>
              <a:buClr>
                <a:srgbClr val="007C91"/>
              </a:buClr>
              <a:buSzTx/>
              <a:buFont typeface="Arial" panose="020B0604020202020204" pitchFamily="34" charset="0"/>
              <a:buChar char="•"/>
              <a:tabLst/>
              <a:defRPr/>
            </a:pPr>
            <a:r>
              <a:rPr lang="en-US" sz="2400" dirty="0">
                <a:solidFill>
                  <a:prstClr val="black"/>
                </a:solidFill>
                <a:latin typeface="Arial" panose="020B0604020202020204"/>
              </a:rPr>
              <a:t>Partners:</a:t>
            </a:r>
            <a:endParaRPr kumimoji="0" lang="en-US" sz="24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925187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F8929-DB04-F3C3-8C7B-0A0B37222F90}"/>
              </a:ext>
            </a:extLst>
          </p:cNvPr>
          <p:cNvSpPr>
            <a:spLocks noGrp="1"/>
          </p:cNvSpPr>
          <p:nvPr>
            <p:ph type="title"/>
          </p:nvPr>
        </p:nvSpPr>
        <p:spPr/>
        <p:txBody>
          <a:bodyPr/>
          <a:lstStyle/>
          <a:p>
            <a:r>
              <a:rPr lang="en-GB" dirty="0"/>
              <a:t>FUVN: output</a:t>
            </a:r>
            <a:endParaRPr lang="en-US" dirty="0"/>
          </a:p>
        </p:txBody>
      </p:sp>
      <p:sp>
        <p:nvSpPr>
          <p:cNvPr id="3" name="Content Placeholder 2">
            <a:extLst>
              <a:ext uri="{FF2B5EF4-FFF2-40B4-BE49-F238E27FC236}">
                <a16:creationId xmlns:a16="http://schemas.microsoft.com/office/drawing/2014/main" id="{3BC000D2-8F8B-A460-26FA-638CE4B6FDBB}"/>
              </a:ext>
            </a:extLst>
          </p:cNvPr>
          <p:cNvSpPr>
            <a:spLocks noGrp="1"/>
          </p:cNvSpPr>
          <p:nvPr>
            <p:ph idx="1"/>
          </p:nvPr>
        </p:nvSpPr>
        <p:spPr/>
        <p:txBody>
          <a:bodyPr/>
          <a:lstStyle/>
          <a:p>
            <a:r>
              <a:rPr lang="en-GB" dirty="0"/>
              <a:t>Open Repository of latest available datasets, contains information from field experiments, laboratory and modelling, CFD studies. </a:t>
            </a:r>
            <a:r>
              <a:rPr lang="en-US" dirty="0">
                <a:hlinkClick r:id="rId2"/>
              </a:rPr>
              <a:t>breathingcity.org (google.com)</a:t>
            </a:r>
            <a:endParaRPr lang="en-US" dirty="0"/>
          </a:p>
          <a:p>
            <a:r>
              <a:rPr lang="en-US" dirty="0"/>
              <a:t>Seminars </a:t>
            </a:r>
            <a:r>
              <a:rPr lang="en-US" dirty="0">
                <a:hlinkClick r:id="rId3"/>
              </a:rPr>
              <a:t>Events – Breathing City</a:t>
            </a:r>
            <a:endParaRPr lang="en-US" dirty="0"/>
          </a:p>
          <a:p>
            <a:r>
              <a:rPr lang="en-US" dirty="0"/>
              <a:t>They will publish a position statement paper on the coupling of indoor and outdoor environments. Launch event at Imperial College (5</a:t>
            </a:r>
            <a:r>
              <a:rPr lang="en-US" baseline="30000" dirty="0"/>
              <a:t>th</a:t>
            </a:r>
            <a:r>
              <a:rPr lang="en-US" dirty="0"/>
              <a:t> July 2024) </a:t>
            </a:r>
            <a:r>
              <a:rPr lang="en-US" dirty="0">
                <a:hlinkClick r:id="rId4"/>
              </a:rPr>
              <a:t>Coupled indoor-outdoor environments for better indoor air quality – Breathing City</a:t>
            </a:r>
            <a:r>
              <a:rPr lang="en-US" dirty="0"/>
              <a:t>) - we will send link to paper </a:t>
            </a:r>
            <a:r>
              <a:rPr lang="en-US"/>
              <a:t>when published</a:t>
            </a:r>
            <a:endParaRPr lang="en-US" dirty="0"/>
          </a:p>
          <a:p>
            <a:endParaRPr lang="en-US" dirty="0"/>
          </a:p>
        </p:txBody>
      </p:sp>
    </p:spTree>
    <p:extLst>
      <p:ext uri="{BB962C8B-B14F-4D97-AF65-F5344CB8AC3E}">
        <p14:creationId xmlns:p14="http://schemas.microsoft.com/office/powerpoint/2010/main" val="1004493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8B20D-2FA2-DC4F-1DD7-821B5187FA45}"/>
              </a:ext>
            </a:extLst>
          </p:cNvPr>
          <p:cNvSpPr>
            <a:spLocks noGrp="1"/>
          </p:cNvSpPr>
          <p:nvPr>
            <p:ph type="title"/>
          </p:nvPr>
        </p:nvSpPr>
        <p:spPr/>
        <p:txBody>
          <a:bodyPr/>
          <a:lstStyle/>
          <a:p>
            <a:r>
              <a:rPr lang="en-GB" dirty="0"/>
              <a:t>EHE Update</a:t>
            </a:r>
            <a:endParaRPr lang="en-US" dirty="0"/>
          </a:p>
        </p:txBody>
      </p:sp>
      <p:sp>
        <p:nvSpPr>
          <p:cNvPr id="3" name="Content Placeholder 2">
            <a:extLst>
              <a:ext uri="{FF2B5EF4-FFF2-40B4-BE49-F238E27FC236}">
                <a16:creationId xmlns:a16="http://schemas.microsoft.com/office/drawing/2014/main" id="{A3220B4B-B1F8-2428-350E-AAD1C31EA384}"/>
              </a:ext>
            </a:extLst>
          </p:cNvPr>
          <p:cNvSpPr>
            <a:spLocks noGrp="1"/>
          </p:cNvSpPr>
          <p:nvPr>
            <p:ph idx="1"/>
          </p:nvPr>
        </p:nvSpPr>
        <p:spPr/>
        <p:txBody>
          <a:bodyPr/>
          <a:lstStyle/>
          <a:p>
            <a:r>
              <a:rPr lang="en-GB"/>
              <a:t>BRE project (2016): </a:t>
            </a:r>
            <a:r>
              <a:rPr lang="en-GB" dirty="0"/>
              <a:t>data from wind tunnel experiments aimed at investigating ingress from neutrally and positively buoyant releases (describing fires). We will look how the data can be used to inform or support work/research. We would be interested to speak with wind tunnel specialists to know how the data could be organised/presented to make them relevant and useful to other groups.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753880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7C9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KHSA Presentation 3 maximum space.potx" id="{6EBBBF18-40EC-8246-B5F5-3317AD5B0BA8}" vid="{EFB8180D-D332-8744-88D7-154CF8C5A1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ukhsa-presentation-template-3-maximum-space</Template>
  <TotalTime>176</TotalTime>
  <Words>265</Words>
  <Application>Microsoft Office PowerPoint</Application>
  <PresentationFormat>Widescreen</PresentationFormat>
  <Paragraphs>12</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FUVN introduction, EHE update  ADMLC Summer Meeting 19/07/24  Silvia Garelli </vt:lpstr>
      <vt:lpstr>FUVN: aim</vt:lpstr>
      <vt:lpstr>FUVN: output</vt:lpstr>
      <vt:lpstr>EHE Update</vt:lpstr>
    </vt:vector>
  </TitlesOfParts>
  <Company>UK Health Security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Silvia Garelli</dc:creator>
  <cp:lastModifiedBy>Claire Delides</cp:lastModifiedBy>
  <cp:revision>10</cp:revision>
  <cp:lastPrinted>2021-08-09T14:01:33Z</cp:lastPrinted>
  <dcterms:created xsi:type="dcterms:W3CDTF">2024-07-16T12:43:12Z</dcterms:created>
  <dcterms:modified xsi:type="dcterms:W3CDTF">2024-11-07T17:36:05Z</dcterms:modified>
</cp:coreProperties>
</file>