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4"/>
    <p:sldMasterId id="2147483758" r:id="rId5"/>
    <p:sldMasterId id="2147483770" r:id="rId6"/>
  </p:sldMasterIdLst>
  <p:notesMasterIdLst>
    <p:notesMasterId r:id="rId23"/>
  </p:notesMasterIdLst>
  <p:sldIdLst>
    <p:sldId id="290" r:id="rId7"/>
    <p:sldId id="261" r:id="rId8"/>
    <p:sldId id="260" r:id="rId9"/>
    <p:sldId id="265" r:id="rId10"/>
    <p:sldId id="266" r:id="rId11"/>
    <p:sldId id="305" r:id="rId12"/>
    <p:sldId id="297" r:id="rId13"/>
    <p:sldId id="310" r:id="rId14"/>
    <p:sldId id="308" r:id="rId15"/>
    <p:sldId id="319" r:id="rId16"/>
    <p:sldId id="311" r:id="rId17"/>
    <p:sldId id="323" r:id="rId18"/>
    <p:sldId id="321" r:id="rId19"/>
    <p:sldId id="324" r:id="rId20"/>
    <p:sldId id="318" r:id="rId21"/>
    <p:sldId id="30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297499-676D-4EEB-941E-DF3B55CFBCFA}" v="13" dt="2024-10-16T07:51:26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 autoAdjust="0"/>
    <p:restoredTop sz="95205" autoAdjust="0"/>
  </p:normalViewPr>
  <p:slideViewPr>
    <p:cSldViewPr>
      <p:cViewPr varScale="1">
        <p:scale>
          <a:sx n="92" d="100"/>
          <a:sy n="92" d="100"/>
        </p:scale>
        <p:origin x="882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Gant" userId="40b13945-3151-49f7-8004-76b0891ba4d8" providerId="ADAL" clId="{59297499-676D-4EEB-941E-DF3B55CFBCFA}"/>
    <pc:docChg chg="undo custSel addSld delSld modSld sldOrd">
      <pc:chgData name="Simon Gant" userId="40b13945-3151-49f7-8004-76b0891ba4d8" providerId="ADAL" clId="{59297499-676D-4EEB-941E-DF3B55CFBCFA}" dt="2024-10-16T07:55:41.376" v="1811" actId="12"/>
      <pc:docMkLst>
        <pc:docMk/>
      </pc:docMkLst>
      <pc:sldChg chg="addSp modSp mod">
        <pc:chgData name="Simon Gant" userId="40b13945-3151-49f7-8004-76b0891ba4d8" providerId="ADAL" clId="{59297499-676D-4EEB-941E-DF3B55CFBCFA}" dt="2024-10-16T07:54:31.160" v="1805" actId="6549"/>
        <pc:sldMkLst>
          <pc:docMk/>
          <pc:sldMk cId="1830527206" sldId="290"/>
        </pc:sldMkLst>
        <pc:spChg chg="mod">
          <ac:chgData name="Simon Gant" userId="40b13945-3151-49f7-8004-76b0891ba4d8" providerId="ADAL" clId="{59297499-676D-4EEB-941E-DF3B55CFBCFA}" dt="2024-10-16T06:59:06.160" v="11" actId="14100"/>
          <ac:spMkLst>
            <pc:docMk/>
            <pc:sldMk cId="1830527206" sldId="290"/>
            <ac:spMk id="2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6:58:42.988" v="6" actId="1076"/>
          <ac:spMkLst>
            <pc:docMk/>
            <pc:sldMk cId="1830527206" sldId="290"/>
            <ac:spMk id="3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7:54:31.160" v="1805" actId="6549"/>
          <ac:spMkLst>
            <pc:docMk/>
            <pc:sldMk cId="1830527206" sldId="290"/>
            <ac:spMk id="9" creationId="{00000000-0000-0000-0000-000000000000}"/>
          </ac:spMkLst>
        </pc:spChg>
        <pc:picChg chg="add mod">
          <ac:chgData name="Simon Gant" userId="40b13945-3151-49f7-8004-76b0891ba4d8" providerId="ADAL" clId="{59297499-676D-4EEB-941E-DF3B55CFBCFA}" dt="2024-10-16T07:00:15.609" v="32" actId="1076"/>
          <ac:picMkLst>
            <pc:docMk/>
            <pc:sldMk cId="1830527206" sldId="290"/>
            <ac:picMk id="4" creationId="{FC0BC5E3-D019-DC7C-9D77-9EA79B7C3671}"/>
          </ac:picMkLst>
        </pc:picChg>
        <pc:picChg chg="mod">
          <ac:chgData name="Simon Gant" userId="40b13945-3151-49f7-8004-76b0891ba4d8" providerId="ADAL" clId="{59297499-676D-4EEB-941E-DF3B55CFBCFA}" dt="2024-10-16T06:58:42.988" v="6" actId="1076"/>
          <ac:picMkLst>
            <pc:docMk/>
            <pc:sldMk cId="1830527206" sldId="290"/>
            <ac:picMk id="1026" creationId="{00000000-0000-0000-0000-000000000000}"/>
          </ac:picMkLst>
        </pc:picChg>
      </pc:sldChg>
      <pc:sldChg chg="modSp mod">
        <pc:chgData name="Simon Gant" userId="40b13945-3151-49f7-8004-76b0891ba4d8" providerId="ADAL" clId="{59297499-676D-4EEB-941E-DF3B55CFBCFA}" dt="2024-10-16T07:51:56.315" v="1753" actId="21"/>
        <pc:sldMkLst>
          <pc:docMk/>
          <pc:sldMk cId="4126665823" sldId="304"/>
        </pc:sldMkLst>
        <pc:spChg chg="mod">
          <ac:chgData name="Simon Gant" userId="40b13945-3151-49f7-8004-76b0891ba4d8" providerId="ADAL" clId="{59297499-676D-4EEB-941E-DF3B55CFBCFA}" dt="2024-10-16T07:51:56.315" v="1753" actId="21"/>
          <ac:spMkLst>
            <pc:docMk/>
            <pc:sldMk cId="4126665823" sldId="304"/>
            <ac:spMk id="3" creationId="{00000000-0000-0000-0000-000000000000}"/>
          </ac:spMkLst>
        </pc:spChg>
      </pc:sldChg>
      <pc:sldChg chg="modSp mod ord">
        <pc:chgData name="Simon Gant" userId="40b13945-3151-49f7-8004-76b0891ba4d8" providerId="ADAL" clId="{59297499-676D-4EEB-941E-DF3B55CFBCFA}" dt="2024-10-16T07:55:41.376" v="1811" actId="12"/>
        <pc:sldMkLst>
          <pc:docMk/>
          <pc:sldMk cId="3451790814" sldId="308"/>
        </pc:sldMkLst>
        <pc:spChg chg="mod">
          <ac:chgData name="Simon Gant" userId="40b13945-3151-49f7-8004-76b0891ba4d8" providerId="ADAL" clId="{59297499-676D-4EEB-941E-DF3B55CFBCFA}" dt="2024-10-16T07:55:41.376" v="1811" actId="12"/>
          <ac:spMkLst>
            <pc:docMk/>
            <pc:sldMk cId="3451790814" sldId="308"/>
            <ac:spMk id="3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7:06:18.662" v="119" actId="20577"/>
          <ac:spMkLst>
            <pc:docMk/>
            <pc:sldMk cId="3451790814" sldId="308"/>
            <ac:spMk id="5" creationId="{00000000-0000-0000-0000-000000000000}"/>
          </ac:spMkLst>
        </pc:spChg>
      </pc:sldChg>
      <pc:sldChg chg="modSp mod">
        <pc:chgData name="Simon Gant" userId="40b13945-3151-49f7-8004-76b0891ba4d8" providerId="ADAL" clId="{59297499-676D-4EEB-941E-DF3B55CFBCFA}" dt="2024-10-16T07:55:20.381" v="1809" actId="1076"/>
        <pc:sldMkLst>
          <pc:docMk/>
          <pc:sldMk cId="3440688685" sldId="310"/>
        </pc:sldMkLst>
        <pc:spChg chg="mod">
          <ac:chgData name="Simon Gant" userId="40b13945-3151-49f7-8004-76b0891ba4d8" providerId="ADAL" clId="{59297499-676D-4EEB-941E-DF3B55CFBCFA}" dt="2024-10-16T07:55:20.381" v="1809" actId="1076"/>
          <ac:spMkLst>
            <pc:docMk/>
            <pc:sldMk cId="3440688685" sldId="310"/>
            <ac:spMk id="2" creationId="{21EE04FA-6089-1D36-E498-AD0F16C8AC89}"/>
          </ac:spMkLst>
        </pc:spChg>
        <pc:spChg chg="mod">
          <ac:chgData name="Simon Gant" userId="40b13945-3151-49f7-8004-76b0891ba4d8" providerId="ADAL" clId="{59297499-676D-4EEB-941E-DF3B55CFBCFA}" dt="2024-10-16T07:55:13.104" v="1808" actId="20577"/>
          <ac:spMkLst>
            <pc:docMk/>
            <pc:sldMk cId="3440688685" sldId="310"/>
            <ac:spMk id="3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7:02:35.403" v="40" actId="20577"/>
          <ac:spMkLst>
            <pc:docMk/>
            <pc:sldMk cId="3440688685" sldId="310"/>
            <ac:spMk id="5" creationId="{00000000-0000-0000-0000-000000000000}"/>
          </ac:spMkLst>
        </pc:spChg>
      </pc:sldChg>
      <pc:sldChg chg="modSp mod">
        <pc:chgData name="Simon Gant" userId="40b13945-3151-49f7-8004-76b0891ba4d8" providerId="ADAL" clId="{59297499-676D-4EEB-941E-DF3B55CFBCFA}" dt="2024-10-16T07:19:54.933" v="679" actId="20577"/>
        <pc:sldMkLst>
          <pc:docMk/>
          <pc:sldMk cId="3793812191" sldId="311"/>
        </pc:sldMkLst>
        <pc:spChg chg="mod">
          <ac:chgData name="Simon Gant" userId="40b13945-3151-49f7-8004-76b0891ba4d8" providerId="ADAL" clId="{59297499-676D-4EEB-941E-DF3B55CFBCFA}" dt="2024-10-16T07:19:54.933" v="679" actId="20577"/>
          <ac:spMkLst>
            <pc:docMk/>
            <pc:sldMk cId="3793812191" sldId="311"/>
            <ac:spMk id="3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7:14:48.142" v="485" actId="20577"/>
          <ac:spMkLst>
            <pc:docMk/>
            <pc:sldMk cId="3793812191" sldId="311"/>
            <ac:spMk id="5" creationId="{00000000-0000-0000-0000-000000000000}"/>
          </ac:spMkLst>
        </pc:spChg>
      </pc:sldChg>
      <pc:sldChg chg="addSp modSp mod">
        <pc:chgData name="Simon Gant" userId="40b13945-3151-49f7-8004-76b0891ba4d8" providerId="ADAL" clId="{59297499-676D-4EEB-941E-DF3B55CFBCFA}" dt="2024-10-16T07:53:25.082" v="1800" actId="14100"/>
        <pc:sldMkLst>
          <pc:docMk/>
          <pc:sldMk cId="1791544525" sldId="318"/>
        </pc:sldMkLst>
        <pc:spChg chg="add mod">
          <ac:chgData name="Simon Gant" userId="40b13945-3151-49f7-8004-76b0891ba4d8" providerId="ADAL" clId="{59297499-676D-4EEB-941E-DF3B55CFBCFA}" dt="2024-10-16T07:51:33.665" v="1752" actId="1076"/>
          <ac:spMkLst>
            <pc:docMk/>
            <pc:sldMk cId="1791544525" sldId="318"/>
            <ac:spMk id="2" creationId="{88B21C5A-3997-A4C1-6737-9B8629E25384}"/>
          </ac:spMkLst>
        </pc:spChg>
        <pc:spChg chg="mod">
          <ac:chgData name="Simon Gant" userId="40b13945-3151-49f7-8004-76b0891ba4d8" providerId="ADAL" clId="{59297499-676D-4EEB-941E-DF3B55CFBCFA}" dt="2024-10-16T07:53:25.082" v="1800" actId="14100"/>
          <ac:spMkLst>
            <pc:docMk/>
            <pc:sldMk cId="1791544525" sldId="318"/>
            <ac:spMk id="3" creationId="{00000000-0000-0000-0000-000000000000}"/>
          </ac:spMkLst>
        </pc:spChg>
      </pc:sldChg>
      <pc:sldChg chg="modSp mod">
        <pc:chgData name="Simon Gant" userId="40b13945-3151-49f7-8004-76b0891ba4d8" providerId="ADAL" clId="{59297499-676D-4EEB-941E-DF3B55CFBCFA}" dt="2024-10-16T07:15:28.505" v="489" actId="404"/>
        <pc:sldMkLst>
          <pc:docMk/>
          <pc:sldMk cId="858549463" sldId="319"/>
        </pc:sldMkLst>
        <pc:spChg chg="mod">
          <ac:chgData name="Simon Gant" userId="40b13945-3151-49f7-8004-76b0891ba4d8" providerId="ADAL" clId="{59297499-676D-4EEB-941E-DF3B55CFBCFA}" dt="2024-10-16T07:15:28.505" v="489" actId="404"/>
          <ac:spMkLst>
            <pc:docMk/>
            <pc:sldMk cId="858549463" sldId="319"/>
            <ac:spMk id="3" creationId="{00000000-0000-0000-0000-000000000000}"/>
          </ac:spMkLst>
        </pc:spChg>
      </pc:sldChg>
      <pc:sldChg chg="modSp mod">
        <pc:chgData name="Simon Gant" userId="40b13945-3151-49f7-8004-76b0891ba4d8" providerId="ADAL" clId="{59297499-676D-4EEB-941E-DF3B55CFBCFA}" dt="2024-10-16T07:50:18.911" v="1737" actId="20577"/>
        <pc:sldMkLst>
          <pc:docMk/>
          <pc:sldMk cId="1009080741" sldId="321"/>
        </pc:sldMkLst>
        <pc:graphicFrameChg chg="mod modGraphic">
          <ac:chgData name="Simon Gant" userId="40b13945-3151-49f7-8004-76b0891ba4d8" providerId="ADAL" clId="{59297499-676D-4EEB-941E-DF3B55CFBCFA}" dt="2024-10-16T07:50:18.911" v="1737" actId="20577"/>
          <ac:graphicFrameMkLst>
            <pc:docMk/>
            <pc:sldMk cId="1009080741" sldId="321"/>
            <ac:graphicFrameMk id="4" creationId="{00000000-0000-0000-0000-000000000000}"/>
          </ac:graphicFrameMkLst>
        </pc:graphicFrameChg>
      </pc:sldChg>
      <pc:sldChg chg="del">
        <pc:chgData name="Simon Gant" userId="40b13945-3151-49f7-8004-76b0891ba4d8" providerId="ADAL" clId="{59297499-676D-4EEB-941E-DF3B55CFBCFA}" dt="2024-10-16T07:47:05.020" v="1557" actId="47"/>
        <pc:sldMkLst>
          <pc:docMk/>
          <pc:sldMk cId="2968439701" sldId="322"/>
        </pc:sldMkLst>
      </pc:sldChg>
      <pc:sldChg chg="modSp mod">
        <pc:chgData name="Simon Gant" userId="40b13945-3151-49f7-8004-76b0891ba4d8" providerId="ADAL" clId="{59297499-676D-4EEB-941E-DF3B55CFBCFA}" dt="2024-10-16T07:39:20.249" v="1330" actId="20577"/>
        <pc:sldMkLst>
          <pc:docMk/>
          <pc:sldMk cId="4000587526" sldId="323"/>
        </pc:sldMkLst>
        <pc:spChg chg="mod">
          <ac:chgData name="Simon Gant" userId="40b13945-3151-49f7-8004-76b0891ba4d8" providerId="ADAL" clId="{59297499-676D-4EEB-941E-DF3B55CFBCFA}" dt="2024-10-16T07:39:20.249" v="1330" actId="20577"/>
          <ac:spMkLst>
            <pc:docMk/>
            <pc:sldMk cId="4000587526" sldId="323"/>
            <ac:spMk id="3" creationId="{00000000-0000-0000-0000-000000000000}"/>
          </ac:spMkLst>
        </pc:spChg>
        <pc:spChg chg="mod">
          <ac:chgData name="Simon Gant" userId="40b13945-3151-49f7-8004-76b0891ba4d8" providerId="ADAL" clId="{59297499-676D-4EEB-941E-DF3B55CFBCFA}" dt="2024-10-16T07:22:24.268" v="766" actId="27636"/>
          <ac:spMkLst>
            <pc:docMk/>
            <pc:sldMk cId="4000587526" sldId="323"/>
            <ac:spMk id="5" creationId="{00000000-0000-0000-0000-000000000000}"/>
          </ac:spMkLst>
        </pc:spChg>
      </pc:sldChg>
      <pc:sldChg chg="new">
        <pc:chgData name="Simon Gant" userId="40b13945-3151-49f7-8004-76b0891ba4d8" providerId="ADAL" clId="{59297499-676D-4EEB-941E-DF3B55CFBCFA}" dt="2024-10-16T07:47:16.854" v="1558" actId="680"/>
        <pc:sldMkLst>
          <pc:docMk/>
          <pc:sldMk cId="813625690" sldId="3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949E6C6-4B8F-4672-8CF4-FB16948CBE13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E0CBF3-2A0A-4409-B599-FEFEAF974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71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ヒラギノ角ゴ Pro W3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mailto:publications@phe.gov.uk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303"/>
            <a:ext cx="9144000" cy="47246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988840"/>
            <a:ext cx="9144000" cy="144463"/>
          </a:xfrm>
          <a:prstGeom prst="rect">
            <a:avLst/>
          </a:prstGeom>
          <a:solidFill>
            <a:srgbClr val="00AE9E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000" y="2492896"/>
            <a:ext cx="7633648" cy="1724503"/>
          </a:xfrm>
          <a:ln>
            <a:noFill/>
          </a:ln>
        </p:spPr>
        <p:txBody>
          <a:bodyPr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000" y="6021288"/>
            <a:ext cx="7633648" cy="3383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 descr="\\colhpafil004\Colindale_Data\HQ Group and LARS\Group Data\Design\Branding and logos\PHE logos with strapline\Small without Old French text\PHE small logo for A4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74110" cy="181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 line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 anchor="t" anchorCtr="0"/>
          <a:lstStyle>
            <a:lvl1pPr>
              <a:defRPr sz="4000" baseline="0">
                <a:solidFill>
                  <a:srgbClr val="00AE9E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412776"/>
            <a:ext cx="8028000" cy="4739679"/>
          </a:xfrm>
        </p:spPr>
        <p:txBody>
          <a:bodyPr/>
          <a:lstStyle>
            <a:lvl1pPr marL="4763" indent="-4763">
              <a:lnSpc>
                <a:spcPct val="114000"/>
              </a:lnSpc>
              <a:spcBef>
                <a:spcPts val="0"/>
              </a:spcBef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should be 12-18pt Arial. Do not use other fonts.</a:t>
            </a:r>
          </a:p>
          <a:p>
            <a:pPr lvl="0"/>
            <a:endParaRPr lang="en-US" b="1" dirty="0">
              <a:latin typeface="Arial" pitchFamily="84" charset="0"/>
            </a:endParaRPr>
          </a:p>
          <a:p>
            <a:pPr lvl="0"/>
            <a:r>
              <a:rPr lang="en-US" b="1" dirty="0">
                <a:latin typeface="Arial" pitchFamily="84" charset="0"/>
              </a:rPr>
              <a:t>Note</a:t>
            </a:r>
          </a:p>
          <a:p>
            <a:pPr lvl="0"/>
            <a:r>
              <a:rPr lang="en-US" dirty="0">
                <a:latin typeface="Arial" pitchFamily="84" charset="0"/>
              </a:rPr>
              <a:t>This template should NOT be used to create publications, as this may mean</a:t>
            </a:r>
          </a:p>
          <a:p>
            <a:pPr lvl="0"/>
            <a:r>
              <a:rPr lang="en-US" dirty="0">
                <a:latin typeface="Arial" pitchFamily="84" charset="0"/>
              </a:rPr>
              <a:t>publication on GOV.UK will not be possible. </a:t>
            </a:r>
          </a:p>
          <a:p>
            <a:pPr lvl="0"/>
            <a:endParaRPr lang="en-US" dirty="0">
              <a:latin typeface="Arial" pitchFamily="84" charset="0"/>
            </a:endParaRPr>
          </a:p>
          <a:p>
            <a:pPr lvl="0"/>
            <a:r>
              <a:rPr lang="en-US" dirty="0">
                <a:latin typeface="Arial" pitchFamily="84" charset="0"/>
              </a:rPr>
              <a:t>Please contact </a:t>
            </a:r>
            <a:r>
              <a:rPr lang="en-US" dirty="0">
                <a:latin typeface="Arial" pitchFamily="84" charset="0"/>
                <a:hlinkClick r:id="rId2"/>
              </a:rPr>
              <a:t>publications@phe.gov.uk</a:t>
            </a:r>
            <a:r>
              <a:rPr lang="en-US" dirty="0">
                <a:latin typeface="Arial" pitchFamily="84" charset="0"/>
              </a:rPr>
              <a:t> for more details</a:t>
            </a:r>
          </a:p>
          <a:p>
            <a:pPr lvl="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6308725"/>
            <a:ext cx="9144000" cy="549275"/>
          </a:xfrm>
        </p:spPr>
        <p:txBody>
          <a:bodyPr/>
          <a:lstStyle>
            <a:lvl1pPr>
              <a:defRPr/>
            </a:lvl1pPr>
          </a:lstStyle>
          <a:p>
            <a:pPr marL="531813">
              <a:defRPr/>
            </a:pPr>
            <a:r>
              <a:rPr lang="en-US" dirty="0"/>
              <a:t>  </a:t>
            </a:r>
            <a:fld id="{2565FA6D-D4C8-4C4C-AC4B-3269734D34D8}" type="slidenum">
              <a:rPr lang="en-US" smtClean="0"/>
              <a:pPr marL="531813"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173038" indent="0" algn="l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The use of models during the emergency response to chemical incidents and fires © Crown copyright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4FA375-9C10-41B7-B2C4-6880D9312AD0}" type="datetimeFigureOut">
              <a:rPr lang="en-GB" smtClean="0"/>
              <a:t>16/10/2024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77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(1 line) and 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PHE_3268_SML_AW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3375"/>
            <a:ext cx="126047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0" y="1368000"/>
            <a:ext cx="8028000" cy="648000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00" y="2088000"/>
            <a:ext cx="3924000" cy="4068000"/>
          </a:xfr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2088000"/>
            <a:ext cx="3924000" cy="4068000"/>
          </a:xfr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 </a:t>
            </a:r>
            <a:fld id="{BAADB3B0-2D09-4AA3-A340-09780B8284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Safety and Local Information</a:t>
            </a:r>
            <a:endParaRPr lang="en-US" dirty="0"/>
          </a:p>
        </p:txBody>
      </p:sp>
      <p:sp>
        <p:nvSpPr>
          <p:cNvPr id="8" name="Footer Placeholder 62"/>
          <p:cNvSpPr txBox="1">
            <a:spLocks/>
          </p:cNvSpPr>
          <p:nvPr userDrawn="1"/>
        </p:nvSpPr>
        <p:spPr>
          <a:xfrm>
            <a:off x="7596336" y="6416737"/>
            <a:ext cx="1368152" cy="360635"/>
          </a:xfrm>
          <a:prstGeom prst="rect">
            <a:avLst/>
          </a:prstGeom>
        </p:spPr>
        <p:txBody>
          <a:bodyPr vert="horz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© Crown Copyright</a:t>
            </a:r>
          </a:p>
        </p:txBody>
      </p:sp>
    </p:spTree>
    <p:extLst>
      <p:ext uri="{BB962C8B-B14F-4D97-AF65-F5344CB8AC3E}">
        <p14:creationId xmlns:p14="http://schemas.microsoft.com/office/powerpoint/2010/main" val="3750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27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3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79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84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6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2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59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28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139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782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17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546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996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77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17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694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94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58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72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31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70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16/10/2024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5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7213" y="274638"/>
            <a:ext cx="8029575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7213" y="1600200"/>
            <a:ext cx="8029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  </a:t>
            </a:r>
            <a:fld id="{45F8D313-CCBE-49D6-A3BC-57B1848DFB52}" type="slidenum">
              <a:rPr lang="en-US" smtClean="0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00113" y="6308725"/>
            <a:ext cx="8064375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The use of models during the emergency response to chemical incidents and fires © Crown copyright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82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50">
          <a:solidFill>
            <a:srgbClr val="00AE9E"/>
          </a:solidFill>
          <a:latin typeface="+mj-lt"/>
          <a:ea typeface="ヒラギノ角ゴ Pro W3" pitchFamily="84" charset="-128"/>
          <a:cs typeface="ヒラギノ角ゴ Pro W3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Font typeface="Arial" pitchFamily="84" charset="0"/>
        <a:defRPr kern="1200" baseline="0">
          <a:solidFill>
            <a:srgbClr val="00AE9E"/>
          </a:solidFill>
          <a:latin typeface="Arial" pitchFamily="34" charset="0"/>
          <a:ea typeface="ヒラギノ角ゴ Pro W3" pitchFamily="84" charset="-128"/>
          <a:cs typeface="ヒラギノ角ゴ Pro W3" pitchFamily="84" charset="-128"/>
        </a:defRPr>
      </a:lvl1pPr>
      <a:lvl2pPr marL="354013" indent="-176213" algn="l" rtl="0" eaLnBrk="0" fontAlgn="base" hangingPunct="0">
        <a:spcBef>
          <a:spcPts val="600"/>
        </a:spcBef>
        <a:spcAft>
          <a:spcPct val="0"/>
        </a:spcAft>
        <a:defRPr kern="1200" baseline="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2pPr>
      <a:lvl3pPr marL="215900" indent="-215900" algn="l" rtl="0" eaLnBrk="0" fontAlgn="base" hangingPunct="0">
        <a:spcBef>
          <a:spcPts val="600"/>
        </a:spcBef>
        <a:spcAft>
          <a:spcPct val="0"/>
        </a:spcAft>
        <a:buFont typeface="Arial" pitchFamily="84" charset="0"/>
        <a:buChar char="•"/>
        <a:defRPr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3pPr>
      <a:lvl4pPr marL="625475" indent="-190500" algn="l" rtl="0" eaLnBrk="0" fontAlgn="base" hangingPunct="0">
        <a:spcBef>
          <a:spcPts val="6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4pPr>
      <a:lvl5pPr marL="1073150" indent="-177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5pPr>
      <a:lvl6pPr marL="1520825" indent="-187325" algn="l" defTabSz="914400" rtl="0" eaLnBrk="1" latinLnBrk="0" hangingPunct="1">
        <a:spcBef>
          <a:spcPct val="20000"/>
        </a:spcBef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16/10/2024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563262" y="64886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CA79C8C2-5621-4B06-BF7B-343E924DDD35}" type="slidenum">
              <a:rPr lang="en-GB" sz="1800" smtClean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800" dirty="0">
              <a:solidFill>
                <a:prstClr val="white">
                  <a:lumMod val="6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4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44FA375-9C10-41B7-B2C4-6880D9312AD0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16/10/2024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1DD0606-6482-4A34-912A-C7D50415732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563262" y="64886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CA79C8C2-5621-4B06-BF7B-343E924DDD35}" type="slidenum">
              <a:rPr lang="en-GB" sz="1800" smtClean="0">
                <a:solidFill>
                  <a:prstClr val="white">
                    <a:lumMod val="65000"/>
                  </a:prstClr>
                </a:solidFill>
                <a:latin typeface="Calibri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800" dirty="0">
              <a:solidFill>
                <a:prstClr val="white">
                  <a:lumMod val="6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67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dmlc.com/publications/" TargetMode="External"/><Relationship Id="rId2" Type="http://schemas.openxmlformats.org/officeDocument/2006/relationships/hyperlink" Target="https://admlc.com/model-guideline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dmlc.com/safety-and-reliability-directorate-srd-series-reports/" TargetMode="External"/><Relationship Id="rId2" Type="http://schemas.openxmlformats.org/officeDocument/2006/relationships/hyperlink" Target="https://admlc.com/h1-tool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dmlc.com/event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admlc@ukhsa.gov.u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683568" y="282427"/>
            <a:ext cx="4476836" cy="138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496" y="2780928"/>
            <a:ext cx="9108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Investigating the impact of applying different grid resolutions of NWP data in atmospheric dispersion modelling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1561" y="1671656"/>
            <a:ext cx="454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Atmospheric Dispersion Modelling Liaison Committee (ADMLC)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6479758"/>
            <a:ext cx="52565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© Crown Copyright,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4309989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UKHSA, Harwell, UK </a:t>
            </a:r>
          </a:p>
          <a:p>
            <a:pPr algn="ctr"/>
            <a:r>
              <a:rPr lang="en-GB" sz="2000" dirty="0"/>
              <a:t>Friday 18 October 2024</a:t>
            </a:r>
          </a:p>
          <a:p>
            <a:endParaRPr lang="en-GB" sz="2000" dirty="0"/>
          </a:p>
          <a:p>
            <a:r>
              <a:rPr lang="en-GB" sz="2000" b="1" dirty="0"/>
              <a:t>Simon Gant </a:t>
            </a:r>
            <a:r>
              <a:rPr lang="en-GB" sz="2000" dirty="0"/>
              <a:t>(ADMLC Chair, Health and Safety Executive)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C0BC5E3-D019-DC7C-9D77-9EA79B7C3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2"/>
          <a:stretch/>
        </p:blipFill>
        <p:spPr bwMode="auto">
          <a:xfrm>
            <a:off x="5796136" y="182855"/>
            <a:ext cx="2376264" cy="21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52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Safety and Local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Centre for Radiation, Chemical and Environmental Hazards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 bwMode="auto">
          <a:xfrm>
            <a:off x="558000" y="1196752"/>
            <a:ext cx="8028000" cy="432048"/>
          </a:xfrm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GB" sz="2200" b="1" dirty="0">
                <a:latin typeface="Arial" pitchFamily="84" charset="0"/>
              </a:rPr>
              <a:t>IF YOU HEAR AN ALARM YOU MUST TAKE IMMEDIATE ACTION</a:t>
            </a:r>
            <a:endParaRPr lang="en-US" sz="2200" b="1" dirty="0">
              <a:latin typeface="Arial" pitchFamily="84" charset="0"/>
            </a:endParaRP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marL="539750" indent="-454025"/>
            <a:fld id="{3AF59C50-BC1A-4A48-AB9B-217598CEB833}" type="slidenum">
              <a:rPr lang="en-US"/>
              <a:pPr marL="539750" indent="-454025"/>
              <a:t>3</a:t>
            </a:fld>
            <a:endParaRPr lang="en-US" dirty="0"/>
          </a:p>
        </p:txBody>
      </p:sp>
      <p:sp>
        <p:nvSpPr>
          <p:cNvPr id="1331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Arial" pitchFamily="84" charset="0"/>
                <a:ea typeface="ヒラギノ角ゴ Pro W3" pitchFamily="84" charset="-128"/>
                <a:cs typeface="ヒラギノ角ゴ Pro W3" pitchFamily="84" charset="-128"/>
              </a:rPr>
              <a:t>Safety and Local Information</a:t>
            </a:r>
          </a:p>
        </p:txBody>
      </p:sp>
      <p:sp>
        <p:nvSpPr>
          <p:cNvPr id="7" name="Footer Placeholder 62"/>
          <p:cNvSpPr txBox="1">
            <a:spLocks/>
          </p:cNvSpPr>
          <p:nvPr/>
        </p:nvSpPr>
        <p:spPr>
          <a:xfrm>
            <a:off x="7596336" y="6416737"/>
            <a:ext cx="1368152" cy="360635"/>
          </a:xfrm>
          <a:prstGeom prst="rect">
            <a:avLst/>
          </a:prstGeom>
        </p:spPr>
        <p:txBody>
          <a:bodyPr vert="horz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© Crown Copyright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560" y="1772816"/>
          <a:ext cx="7884876" cy="4525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3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4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</a:rPr>
                        <a:t>FIRE ALARM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00AE9E"/>
                          </a:solidFill>
                          <a:effectLst/>
                        </a:rPr>
                        <a:t>A Warbling Sound –</a:t>
                      </a:r>
                      <a:endParaRPr lang="en-GB" sz="1100" dirty="0">
                        <a:solidFill>
                          <a:srgbClr val="00AE9E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00AE9E"/>
                          </a:solidFill>
                          <a:effectLst/>
                        </a:rPr>
                        <a:t>Leave the building and follow the signs to the assembly point at the front of the Training Centre</a:t>
                      </a:r>
                      <a:endParaRPr lang="en-GB" sz="1100" dirty="0">
                        <a:solidFill>
                          <a:srgbClr val="00AE9E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1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</a:rPr>
                        <a:t>SITE INCIDENT ALARM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00AE9E"/>
                          </a:solidFill>
                          <a:effectLst/>
                        </a:rPr>
                        <a:t>An intermittent noise from the klaxons like harsh car hooters. This requires no action from our building occupants</a:t>
                      </a:r>
                      <a:endParaRPr lang="en-GB" sz="1100" b="1" dirty="0">
                        <a:solidFill>
                          <a:srgbClr val="00AE9E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AE9E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4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</a:rPr>
                        <a:t>CAR PARKING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00AE9E"/>
                          </a:solidFill>
                          <a:effectLst/>
                        </a:rPr>
                        <a:t>All vehicles are parked at owners risk. Normal precautions should be taken against loss or theft. Your vehicle registration number should be logged with Reception</a:t>
                      </a:r>
                      <a:endParaRPr lang="en-GB" sz="1100" b="1" dirty="0">
                        <a:solidFill>
                          <a:srgbClr val="00AE9E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8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</a:rPr>
                        <a:t>BADGES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00AE9E"/>
                          </a:solidFill>
                          <a:effectLst/>
                        </a:rPr>
                        <a:t>Badges should be worn at all times and returned to Reception when you leave</a:t>
                      </a:r>
                      <a:endParaRPr lang="en-GB" sz="1100" b="1" dirty="0">
                        <a:solidFill>
                          <a:srgbClr val="00AE9E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1" dirty="0">
                          <a:solidFill>
                            <a:srgbClr val="00AE9E"/>
                          </a:solidFill>
                          <a:effectLst/>
                        </a:rPr>
                        <a:t> </a:t>
                      </a:r>
                      <a:endParaRPr lang="en-GB" sz="1100" b="1" dirty="0">
                        <a:solidFill>
                          <a:srgbClr val="00AE9E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5111" marR="6511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The Chilton Training Centre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 </a:t>
            </a:r>
            <a:fld id="{2565FA6D-D4C8-4C4C-AC4B-3269734D34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Safety and Local Information</a:t>
            </a:r>
            <a:endParaRPr lang="en-US" dirty="0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6572250" y="4618757"/>
            <a:ext cx="1588" cy="6858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154488" y="1975569"/>
            <a:ext cx="3789362" cy="1000125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392488" y="2231157"/>
            <a:ext cx="746125" cy="347662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5094288" y="1980332"/>
            <a:ext cx="1587" cy="9921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6065838" y="1981919"/>
            <a:ext cx="1587" cy="99218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7019925" y="1993032"/>
            <a:ext cx="1588" cy="9921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4159250" y="2801069"/>
            <a:ext cx="935038" cy="158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498475" y="2574057"/>
            <a:ext cx="4279900" cy="2043112"/>
          </a:xfrm>
          <a:custGeom>
            <a:avLst/>
            <a:gdLst>
              <a:gd name="T0" fmla="*/ 2147483647 w 5393"/>
              <a:gd name="T1" fmla="*/ 2147483647 h 3861"/>
              <a:gd name="T2" fmla="*/ 2147483647 w 5393"/>
              <a:gd name="T3" fmla="*/ 0 h 3861"/>
              <a:gd name="T4" fmla="*/ 0 w 5393"/>
              <a:gd name="T5" fmla="*/ 0 h 3861"/>
              <a:gd name="T6" fmla="*/ 0 w 5393"/>
              <a:gd name="T7" fmla="*/ 2147483647 h 3861"/>
              <a:gd name="T8" fmla="*/ 2147483647 w 5393"/>
              <a:gd name="T9" fmla="*/ 2147483647 h 38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93"/>
              <a:gd name="T16" fmla="*/ 0 h 3861"/>
              <a:gd name="T17" fmla="*/ 5393 w 5393"/>
              <a:gd name="T18" fmla="*/ 3861 h 38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93" h="3861">
                <a:moveTo>
                  <a:pt x="3655" y="21"/>
                </a:moveTo>
                <a:lnTo>
                  <a:pt x="3655" y="0"/>
                </a:lnTo>
                <a:lnTo>
                  <a:pt x="0" y="0"/>
                </a:lnTo>
                <a:lnTo>
                  <a:pt x="0" y="3861"/>
                </a:lnTo>
                <a:lnTo>
                  <a:pt x="5393" y="3861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179513" y="4625107"/>
            <a:ext cx="1924050" cy="33655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902075" y="4018682"/>
            <a:ext cx="876300" cy="59055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4035425" y="4612407"/>
            <a:ext cx="746125" cy="129540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4027488" y="5039444"/>
            <a:ext cx="746125" cy="158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4027488" y="5472832"/>
            <a:ext cx="746125" cy="15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5016500" y="4625107"/>
            <a:ext cx="2435820" cy="676275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6084888" y="4617169"/>
            <a:ext cx="1587" cy="6826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6084888" y="4617169"/>
            <a:ext cx="1587" cy="6826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7018338" y="4620344"/>
            <a:ext cx="1587" cy="684213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4" name="Freeform 20"/>
          <p:cNvSpPr>
            <a:spLocks/>
          </p:cNvSpPr>
          <p:nvPr/>
        </p:nvSpPr>
        <p:spPr bwMode="auto">
          <a:xfrm>
            <a:off x="7032625" y="2972519"/>
            <a:ext cx="1781175" cy="1460500"/>
          </a:xfrm>
          <a:custGeom>
            <a:avLst/>
            <a:gdLst>
              <a:gd name="T0" fmla="*/ 2147483647 w 2245"/>
              <a:gd name="T1" fmla="*/ 0 h 2760"/>
              <a:gd name="T2" fmla="*/ 2147483647 w 2245"/>
              <a:gd name="T3" fmla="*/ 0 h 2760"/>
              <a:gd name="T4" fmla="*/ 2147483647 w 2245"/>
              <a:gd name="T5" fmla="*/ 2147483647 h 2760"/>
              <a:gd name="T6" fmla="*/ 0 w 2245"/>
              <a:gd name="T7" fmla="*/ 2147483647 h 2760"/>
              <a:gd name="T8" fmla="*/ 0 w 2245"/>
              <a:gd name="T9" fmla="*/ 2147483647 h 2760"/>
              <a:gd name="T10" fmla="*/ 2147483647 w 2245"/>
              <a:gd name="T11" fmla="*/ 2147483647 h 2760"/>
              <a:gd name="T12" fmla="*/ 2147483647 w 2245"/>
              <a:gd name="T13" fmla="*/ 2147483647 h 27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45"/>
              <a:gd name="T22" fmla="*/ 0 h 2760"/>
              <a:gd name="T23" fmla="*/ 2245 w 2245"/>
              <a:gd name="T24" fmla="*/ 2760 h 27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45" h="2760">
                <a:moveTo>
                  <a:pt x="1142" y="0"/>
                </a:moveTo>
                <a:lnTo>
                  <a:pt x="2245" y="0"/>
                </a:lnTo>
                <a:lnTo>
                  <a:pt x="2245" y="2394"/>
                </a:lnTo>
                <a:lnTo>
                  <a:pt x="0" y="2394"/>
                </a:lnTo>
                <a:lnTo>
                  <a:pt x="0" y="2760"/>
                </a:lnTo>
                <a:lnTo>
                  <a:pt x="725" y="2760"/>
                </a:lnTo>
                <a:lnTo>
                  <a:pt x="725" y="2415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7319963" y="4239344"/>
            <a:ext cx="1587" cy="1936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7448550" y="4239344"/>
            <a:ext cx="508000" cy="1062038"/>
          </a:xfrm>
          <a:custGeom>
            <a:avLst/>
            <a:gdLst>
              <a:gd name="T0" fmla="*/ 0 w 581"/>
              <a:gd name="T1" fmla="*/ 2147483647 h 2004"/>
              <a:gd name="T2" fmla="*/ 2147483647 w 581"/>
              <a:gd name="T3" fmla="*/ 2147483647 h 2004"/>
              <a:gd name="T4" fmla="*/ 2147483647 w 581"/>
              <a:gd name="T5" fmla="*/ 0 h 2004"/>
              <a:gd name="T6" fmla="*/ 0 60000 65536"/>
              <a:gd name="T7" fmla="*/ 0 60000 65536"/>
              <a:gd name="T8" fmla="*/ 0 60000 65536"/>
              <a:gd name="T9" fmla="*/ 0 w 581"/>
              <a:gd name="T10" fmla="*/ 0 h 2004"/>
              <a:gd name="T11" fmla="*/ 581 w 581"/>
              <a:gd name="T12" fmla="*/ 2004 h 20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1" h="2004">
                <a:moveTo>
                  <a:pt x="0" y="2004"/>
                </a:moveTo>
                <a:lnTo>
                  <a:pt x="581" y="2004"/>
                </a:lnTo>
                <a:lnTo>
                  <a:pt x="581" y="0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5018088" y="4371107"/>
            <a:ext cx="1049337" cy="24765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6076950" y="4256807"/>
            <a:ext cx="704850" cy="36195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>
            <a:off x="5295900" y="4363169"/>
            <a:ext cx="1588" cy="2508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>
            <a:off x="6084888" y="4617169"/>
            <a:ext cx="1587" cy="6826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6084888" y="4617169"/>
            <a:ext cx="1587" cy="6826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2" name="Freeform 28"/>
          <p:cNvSpPr>
            <a:spLocks/>
          </p:cNvSpPr>
          <p:nvPr/>
        </p:nvSpPr>
        <p:spPr bwMode="auto">
          <a:xfrm>
            <a:off x="4662488" y="5299794"/>
            <a:ext cx="344487" cy="958850"/>
          </a:xfrm>
          <a:custGeom>
            <a:avLst/>
            <a:gdLst>
              <a:gd name="T0" fmla="*/ 2147483647 w 434"/>
              <a:gd name="T1" fmla="*/ 0 h 1812"/>
              <a:gd name="T2" fmla="*/ 2147483647 w 434"/>
              <a:gd name="T3" fmla="*/ 2147483647 h 1812"/>
              <a:gd name="T4" fmla="*/ 0 w 434"/>
              <a:gd name="T5" fmla="*/ 2147483647 h 1812"/>
              <a:gd name="T6" fmla="*/ 0 w 434"/>
              <a:gd name="T7" fmla="*/ 2147483647 h 1812"/>
              <a:gd name="T8" fmla="*/ 0 60000 65536"/>
              <a:gd name="T9" fmla="*/ 0 60000 65536"/>
              <a:gd name="T10" fmla="*/ 0 60000 65536"/>
              <a:gd name="T11" fmla="*/ 0 60000 65536"/>
              <a:gd name="T12" fmla="*/ 0 w 434"/>
              <a:gd name="T13" fmla="*/ 0 h 1812"/>
              <a:gd name="T14" fmla="*/ 434 w 434"/>
              <a:gd name="T15" fmla="*/ 1812 h 18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4" h="1812">
                <a:moveTo>
                  <a:pt x="434" y="0"/>
                </a:moveTo>
                <a:lnTo>
                  <a:pt x="434" y="1488"/>
                </a:lnTo>
                <a:lnTo>
                  <a:pt x="0" y="1488"/>
                </a:lnTo>
                <a:lnTo>
                  <a:pt x="0" y="1812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4248150" y="5914157"/>
            <a:ext cx="1588" cy="35401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4" name="Freeform 30"/>
          <p:cNvSpPr>
            <a:spLocks/>
          </p:cNvSpPr>
          <p:nvPr/>
        </p:nvSpPr>
        <p:spPr bwMode="auto">
          <a:xfrm>
            <a:off x="2608263" y="2574057"/>
            <a:ext cx="401637" cy="2030412"/>
          </a:xfrm>
          <a:custGeom>
            <a:avLst/>
            <a:gdLst>
              <a:gd name="T0" fmla="*/ 2147483647 w 506"/>
              <a:gd name="T1" fmla="*/ 2147483647 h 3839"/>
              <a:gd name="T2" fmla="*/ 2147483647 w 506"/>
              <a:gd name="T3" fmla="*/ 2147483647 h 3839"/>
              <a:gd name="T4" fmla="*/ 2147483647 w 506"/>
              <a:gd name="T5" fmla="*/ 2147483647 h 3839"/>
              <a:gd name="T6" fmla="*/ 2147483647 w 506"/>
              <a:gd name="T7" fmla="*/ 2147483647 h 3839"/>
              <a:gd name="T8" fmla="*/ 2147483647 w 506"/>
              <a:gd name="T9" fmla="*/ 2147483647 h 3839"/>
              <a:gd name="T10" fmla="*/ 2147483647 w 506"/>
              <a:gd name="T11" fmla="*/ 2147483647 h 3839"/>
              <a:gd name="T12" fmla="*/ 2147483647 w 506"/>
              <a:gd name="T13" fmla="*/ 2147483647 h 3839"/>
              <a:gd name="T14" fmla="*/ 2147483647 w 506"/>
              <a:gd name="T15" fmla="*/ 2147483647 h 3839"/>
              <a:gd name="T16" fmla="*/ 2147483647 w 506"/>
              <a:gd name="T17" fmla="*/ 2147483647 h 3839"/>
              <a:gd name="T18" fmla="*/ 2147483647 w 506"/>
              <a:gd name="T19" fmla="*/ 2147483647 h 3839"/>
              <a:gd name="T20" fmla="*/ 0 w 506"/>
              <a:gd name="T21" fmla="*/ 0 h 38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6"/>
              <a:gd name="T34" fmla="*/ 0 h 3839"/>
              <a:gd name="T35" fmla="*/ 506 w 506"/>
              <a:gd name="T36" fmla="*/ 3839 h 383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6" h="3839">
                <a:moveTo>
                  <a:pt x="1" y="3839"/>
                </a:moveTo>
                <a:lnTo>
                  <a:pt x="221" y="3392"/>
                </a:lnTo>
                <a:lnTo>
                  <a:pt x="379" y="2916"/>
                </a:lnTo>
                <a:lnTo>
                  <a:pt x="473" y="2423"/>
                </a:lnTo>
                <a:lnTo>
                  <a:pt x="506" y="1921"/>
                </a:lnTo>
                <a:lnTo>
                  <a:pt x="505" y="1797"/>
                </a:lnTo>
                <a:lnTo>
                  <a:pt x="498" y="1671"/>
                </a:lnTo>
                <a:lnTo>
                  <a:pt x="475" y="1420"/>
                </a:lnTo>
                <a:lnTo>
                  <a:pt x="381" y="927"/>
                </a:lnTo>
                <a:lnTo>
                  <a:pt x="223" y="451"/>
                </a:lnTo>
                <a:lnTo>
                  <a:pt x="0" y="0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5" name="Freeform 31"/>
          <p:cNvSpPr>
            <a:spLocks/>
          </p:cNvSpPr>
          <p:nvPr/>
        </p:nvSpPr>
        <p:spPr bwMode="auto">
          <a:xfrm>
            <a:off x="2967038" y="3328119"/>
            <a:ext cx="517525" cy="455613"/>
          </a:xfrm>
          <a:custGeom>
            <a:avLst/>
            <a:gdLst>
              <a:gd name="T0" fmla="*/ 0 w 651"/>
              <a:gd name="T1" fmla="*/ 0 h 861"/>
              <a:gd name="T2" fmla="*/ 2147483647 w 651"/>
              <a:gd name="T3" fmla="*/ 0 h 861"/>
              <a:gd name="T4" fmla="*/ 2147483647 w 651"/>
              <a:gd name="T5" fmla="*/ 2147483647 h 861"/>
              <a:gd name="T6" fmla="*/ 2147483647 w 651"/>
              <a:gd name="T7" fmla="*/ 2147483647 h 861"/>
              <a:gd name="T8" fmla="*/ 0 60000 65536"/>
              <a:gd name="T9" fmla="*/ 0 60000 65536"/>
              <a:gd name="T10" fmla="*/ 0 60000 65536"/>
              <a:gd name="T11" fmla="*/ 0 60000 65536"/>
              <a:gd name="T12" fmla="*/ 0 w 651"/>
              <a:gd name="T13" fmla="*/ 0 h 861"/>
              <a:gd name="T14" fmla="*/ 651 w 651"/>
              <a:gd name="T15" fmla="*/ 861 h 8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1" h="861">
                <a:moveTo>
                  <a:pt x="0" y="0"/>
                </a:moveTo>
                <a:lnTo>
                  <a:pt x="651" y="0"/>
                </a:lnTo>
                <a:lnTo>
                  <a:pt x="651" y="861"/>
                </a:lnTo>
                <a:lnTo>
                  <a:pt x="37" y="861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6084888" y="4617169"/>
            <a:ext cx="1587" cy="68262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688975" y="3121744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762000"/>
            <a:r>
              <a:rPr lang="en-US" sz="2000" b="1">
                <a:solidFill>
                  <a:srgbClr val="FFFFFF"/>
                </a:solidFill>
                <a:latin typeface="+mn-lt"/>
              </a:rPr>
              <a:t>Lecture Theatre</a:t>
            </a:r>
            <a:endParaRPr lang="en-US" sz="2000" b="1">
              <a:latin typeface="+mn-lt"/>
            </a:endParaRPr>
          </a:p>
        </p:txBody>
      </p:sp>
      <p:sp>
        <p:nvSpPr>
          <p:cNvPr id="38" name="Rectangle 34"/>
          <p:cNvSpPr>
            <a:spLocks noChangeArrowheads="1"/>
          </p:cNvSpPr>
          <p:nvPr/>
        </p:nvSpPr>
        <p:spPr bwMode="auto">
          <a:xfrm>
            <a:off x="4284663" y="2277194"/>
            <a:ext cx="647700" cy="274638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762000"/>
            <a:r>
              <a:rPr lang="en-US" sz="1800" b="1">
                <a:solidFill>
                  <a:srgbClr val="FFFFFF"/>
                </a:solidFill>
                <a:latin typeface="+mn-lt"/>
              </a:rPr>
              <a:t>Office</a:t>
            </a:r>
            <a:endParaRPr lang="en-US" sz="1800" b="1">
              <a:latin typeface="+mn-lt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4303713" y="6004644"/>
            <a:ext cx="290144" cy="169277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762000"/>
            <a:r>
              <a:rPr lang="en-US" sz="1100" b="1">
                <a:solidFill>
                  <a:srgbClr val="FFFFFF"/>
                </a:solidFill>
                <a:latin typeface="+mn-lt"/>
              </a:rPr>
              <a:t>Link</a:t>
            </a:r>
            <a:endParaRPr lang="en-US" b="1">
              <a:latin typeface="+mn-lt"/>
            </a:endParaRPr>
          </a:p>
        </p:txBody>
      </p:sp>
      <p:sp>
        <p:nvSpPr>
          <p:cNvPr id="40" name="Rectangle 36"/>
          <p:cNvSpPr>
            <a:spLocks noChangeArrowheads="1"/>
          </p:cNvSpPr>
          <p:nvPr/>
        </p:nvSpPr>
        <p:spPr bwMode="auto">
          <a:xfrm>
            <a:off x="7092950" y="4808185"/>
            <a:ext cx="7366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 defTabSz="762000"/>
            <a:r>
              <a:rPr lang="en-US" sz="1800" b="1" dirty="0">
                <a:latin typeface="+mn-lt"/>
              </a:rPr>
              <a:t>Toilets</a:t>
            </a:r>
          </a:p>
        </p:txBody>
      </p:sp>
      <p:sp>
        <p:nvSpPr>
          <p:cNvPr id="41" name="Line 37"/>
          <p:cNvSpPr>
            <a:spLocks noChangeShapeType="1"/>
          </p:cNvSpPr>
          <p:nvPr/>
        </p:nvSpPr>
        <p:spPr bwMode="auto">
          <a:xfrm flipH="1" flipV="1">
            <a:off x="7434263" y="4437782"/>
            <a:ext cx="18056" cy="17935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42" name="Rectangle 38"/>
          <p:cNvSpPr>
            <a:spLocks noChangeArrowheads="1"/>
          </p:cNvSpPr>
          <p:nvPr/>
        </p:nvSpPr>
        <p:spPr bwMode="auto">
          <a:xfrm>
            <a:off x="1384300" y="5050557"/>
            <a:ext cx="14362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defTabSz="762000"/>
            <a:r>
              <a:rPr lang="en-US" b="1" dirty="0">
                <a:latin typeface="+mn-lt"/>
              </a:rPr>
              <a:t>J  BLOCK</a:t>
            </a: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5795963" y="3285257"/>
            <a:ext cx="14795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762000"/>
            <a:r>
              <a:rPr lang="en-US" sz="1600" b="1" dirty="0">
                <a:latin typeface="+mn-lt"/>
              </a:rPr>
              <a:t>Tea, coffee and</a:t>
            </a:r>
          </a:p>
          <a:p>
            <a:pPr defTabSz="762000"/>
            <a:r>
              <a:rPr lang="en-US" sz="1600" b="1" dirty="0">
                <a:latin typeface="+mn-lt"/>
              </a:rPr>
              <a:t>Lunch</a:t>
            </a:r>
          </a:p>
        </p:txBody>
      </p:sp>
      <p:sp>
        <p:nvSpPr>
          <p:cNvPr id="44" name="Rectangle 40"/>
          <p:cNvSpPr>
            <a:spLocks noChangeArrowheads="1"/>
          </p:cNvSpPr>
          <p:nvPr/>
        </p:nvSpPr>
        <p:spPr bwMode="auto">
          <a:xfrm>
            <a:off x="935596" y="5625244"/>
            <a:ext cx="2665412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50000"/>
              </a:spcBef>
            </a:pPr>
            <a:r>
              <a:rPr lang="en-GB" sz="2000" b="1" dirty="0">
                <a:solidFill>
                  <a:srgbClr val="C00000"/>
                </a:solidFill>
                <a:latin typeface="+mn-lt"/>
              </a:rPr>
              <a:t>Emergency Exits</a:t>
            </a:r>
          </a:p>
        </p:txBody>
      </p:sp>
      <p:sp>
        <p:nvSpPr>
          <p:cNvPr id="45" name="Text Box 41"/>
          <p:cNvSpPr txBox="1">
            <a:spLocks noChangeArrowheads="1"/>
          </p:cNvSpPr>
          <p:nvPr/>
        </p:nvSpPr>
        <p:spPr bwMode="auto">
          <a:xfrm>
            <a:off x="5508625" y="2096852"/>
            <a:ext cx="22098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800" b="1" dirty="0">
                <a:latin typeface="+mn-lt"/>
              </a:rPr>
              <a:t>Syndicate rooms</a:t>
            </a:r>
            <a:endParaRPr lang="en-GB" sz="1800" dirty="0">
              <a:latin typeface="+mn-lt"/>
            </a:endParaRP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5421313" y="2495516"/>
            <a:ext cx="53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sp>
        <p:nvSpPr>
          <p:cNvPr id="48" name="Text Box 44"/>
          <p:cNvSpPr txBox="1">
            <a:spLocks noChangeArrowheads="1"/>
          </p:cNvSpPr>
          <p:nvPr/>
        </p:nvSpPr>
        <p:spPr bwMode="auto">
          <a:xfrm>
            <a:off x="7250113" y="2495516"/>
            <a:ext cx="53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 dirty="0">
                <a:solidFill>
                  <a:srgbClr val="C00000"/>
                </a:solidFill>
                <a:latin typeface="+mn-lt"/>
              </a:rPr>
              <a:t>7</a:t>
            </a:r>
          </a:p>
        </p:txBody>
      </p:sp>
      <p:sp>
        <p:nvSpPr>
          <p:cNvPr id="49" name="Freeform 45"/>
          <p:cNvSpPr>
            <a:spLocks/>
          </p:cNvSpPr>
          <p:nvPr/>
        </p:nvSpPr>
        <p:spPr bwMode="auto">
          <a:xfrm>
            <a:off x="755650" y="4293319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0" name="Freeform 46"/>
          <p:cNvSpPr>
            <a:spLocks/>
          </p:cNvSpPr>
          <p:nvPr/>
        </p:nvSpPr>
        <p:spPr bwMode="auto">
          <a:xfrm flipH="1">
            <a:off x="8243888" y="3932957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1" name="Freeform 47"/>
          <p:cNvSpPr>
            <a:spLocks/>
          </p:cNvSpPr>
          <p:nvPr/>
        </p:nvSpPr>
        <p:spPr bwMode="auto">
          <a:xfrm flipH="1">
            <a:off x="4716463" y="3429719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2" name="Freeform 48"/>
          <p:cNvSpPr>
            <a:spLocks/>
          </p:cNvSpPr>
          <p:nvPr/>
        </p:nvSpPr>
        <p:spPr bwMode="auto">
          <a:xfrm flipH="1" flipV="1">
            <a:off x="3563938" y="1916832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 rot="5400000" flipH="1" flipV="1">
            <a:off x="5219701" y="5590306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4" name="Freeform 50"/>
          <p:cNvSpPr>
            <a:spLocks/>
          </p:cNvSpPr>
          <p:nvPr/>
        </p:nvSpPr>
        <p:spPr bwMode="auto">
          <a:xfrm flipH="1" flipV="1">
            <a:off x="611188" y="5445224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5" name="Text Box 51"/>
          <p:cNvSpPr txBox="1">
            <a:spLocks noChangeArrowheads="1"/>
          </p:cNvSpPr>
          <p:nvPr/>
        </p:nvSpPr>
        <p:spPr bwMode="auto">
          <a:xfrm>
            <a:off x="5003800" y="4648919"/>
            <a:ext cx="1150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1600" b="1" dirty="0">
                <a:latin typeface="+mn-lt"/>
              </a:rPr>
              <a:t>Syndicate</a:t>
            </a:r>
          </a:p>
          <a:p>
            <a:r>
              <a:rPr lang="en-GB" sz="1600" b="1" dirty="0">
                <a:latin typeface="+mn-lt"/>
              </a:rPr>
              <a:t>room</a:t>
            </a:r>
            <a:endParaRPr lang="en-GB" sz="1600" dirty="0">
              <a:latin typeface="+mn-lt"/>
            </a:endParaRPr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 rot="5400000" flipH="1" flipV="1">
            <a:off x="8388351" y="5626062"/>
            <a:ext cx="215900" cy="790575"/>
          </a:xfrm>
          <a:custGeom>
            <a:avLst/>
            <a:gdLst>
              <a:gd name="T0" fmla="*/ 2147483647 w 272"/>
              <a:gd name="T1" fmla="*/ 0 h 544"/>
              <a:gd name="T2" fmla="*/ 2147483647 w 272"/>
              <a:gd name="T3" fmla="*/ 2147483647 h 544"/>
              <a:gd name="T4" fmla="*/ 0 w 272"/>
              <a:gd name="T5" fmla="*/ 2147483647 h 544"/>
              <a:gd name="T6" fmla="*/ 0 60000 65536"/>
              <a:gd name="T7" fmla="*/ 0 60000 65536"/>
              <a:gd name="T8" fmla="*/ 0 60000 65536"/>
              <a:gd name="T9" fmla="*/ 0 w 272"/>
              <a:gd name="T10" fmla="*/ 0 h 544"/>
              <a:gd name="T11" fmla="*/ 272 w 272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544">
                <a:moveTo>
                  <a:pt x="272" y="0"/>
                </a:moveTo>
                <a:cubicBezTo>
                  <a:pt x="181" y="45"/>
                  <a:pt x="90" y="90"/>
                  <a:pt x="45" y="181"/>
                </a:cubicBezTo>
                <a:cubicBezTo>
                  <a:pt x="0" y="272"/>
                  <a:pt x="0" y="408"/>
                  <a:pt x="0" y="544"/>
                </a:cubicBezTo>
              </a:path>
            </a:pathLst>
          </a:custGeom>
          <a:noFill/>
          <a:ln w="76200" cmpd="sng">
            <a:solidFill>
              <a:schemeClr val="bg2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57" name="Rectangle 40"/>
          <p:cNvSpPr>
            <a:spLocks noChangeArrowheads="1"/>
          </p:cNvSpPr>
          <p:nvPr/>
        </p:nvSpPr>
        <p:spPr bwMode="auto">
          <a:xfrm>
            <a:off x="6478588" y="5513350"/>
            <a:ext cx="2665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>
              <a:spcBef>
                <a:spcPct val="50000"/>
              </a:spcBef>
            </a:pPr>
            <a:r>
              <a:rPr lang="en-GB" sz="2000" b="1" dirty="0">
                <a:solidFill>
                  <a:srgbClr val="C00000"/>
                </a:solidFill>
                <a:latin typeface="+mn-lt"/>
              </a:rPr>
              <a:t>Muster points</a:t>
            </a:r>
          </a:p>
        </p:txBody>
      </p:sp>
      <p:sp>
        <p:nvSpPr>
          <p:cNvPr id="58" name="Text Box 43"/>
          <p:cNvSpPr txBox="1">
            <a:spLocks noChangeArrowheads="1"/>
          </p:cNvSpPr>
          <p:nvPr/>
        </p:nvSpPr>
        <p:spPr bwMode="auto">
          <a:xfrm>
            <a:off x="6342856" y="2492896"/>
            <a:ext cx="53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 b="1" dirty="0">
                <a:solidFill>
                  <a:srgbClr val="C00000"/>
                </a:solidFill>
                <a:latin typeface="+mn-lt"/>
              </a:rPr>
              <a:t>6</a:t>
            </a:r>
            <a:endParaRPr lang="en-GB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9" name="Text Box 44"/>
          <p:cNvSpPr txBox="1">
            <a:spLocks noChangeArrowheads="1"/>
          </p:cNvSpPr>
          <p:nvPr/>
        </p:nvSpPr>
        <p:spPr bwMode="auto">
          <a:xfrm>
            <a:off x="5652120" y="4869160"/>
            <a:ext cx="533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 dirty="0">
                <a:solidFill>
                  <a:srgbClr val="C00000"/>
                </a:solidFill>
                <a:latin typeface="+mn-lt"/>
              </a:rPr>
              <a:t>9</a:t>
            </a:r>
          </a:p>
        </p:txBody>
      </p:sp>
      <p:sp>
        <p:nvSpPr>
          <p:cNvPr id="60" name="Footer Placeholder 62"/>
          <p:cNvSpPr txBox="1">
            <a:spLocks/>
          </p:cNvSpPr>
          <p:nvPr/>
        </p:nvSpPr>
        <p:spPr>
          <a:xfrm>
            <a:off x="7596336" y="6416737"/>
            <a:ext cx="1368152" cy="360635"/>
          </a:xfrm>
          <a:prstGeom prst="rect">
            <a:avLst/>
          </a:prstGeom>
        </p:spPr>
        <p:txBody>
          <a:bodyPr vert="horz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© Crown Copyright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Supplementary Information For Visitors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00" y="1916832"/>
            <a:ext cx="8298476" cy="406445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b="1" dirty="0"/>
              <a:t>PLEASE TURN OFF ALL MOBILE PHONES &amp; PAGERS</a:t>
            </a:r>
          </a:p>
          <a:p>
            <a:pPr>
              <a:spcBef>
                <a:spcPts val="0"/>
              </a:spcBef>
            </a:pPr>
            <a:r>
              <a:rPr lang="en-GB" dirty="0"/>
              <a:t>Messages can be left with Reception -  01235 825313. Messages for you will be pinned on the board adjacent to the servery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b="1" dirty="0"/>
              <a:t>PLEASE NOTIFY RECEPTION BEFORE LEAVING </a:t>
            </a:r>
            <a:r>
              <a:rPr lang="en-GB" dirty="0"/>
              <a:t>(even temporarily)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dirty="0"/>
              <a:t>In the event of an emergency we need to know who is still in attendance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b="1" dirty="0"/>
              <a:t>PLEASE DO NOT BRING FOOD OR DRINK INTO THE LECTURE THEATRE</a:t>
            </a:r>
          </a:p>
          <a:p>
            <a:pPr>
              <a:spcBef>
                <a:spcPts val="0"/>
              </a:spcBef>
            </a:pPr>
            <a:r>
              <a:rPr lang="en-GB" dirty="0"/>
              <a:t>This is for cleaning &amp; hygiene reasons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b="1" dirty="0"/>
              <a:t>SMOKING IS NOT PERMITTED ON PHE PROPERTY</a:t>
            </a:r>
          </a:p>
          <a:p>
            <a:pPr>
              <a:spcBef>
                <a:spcPts val="0"/>
              </a:spcBef>
            </a:pPr>
            <a:endParaRPr lang="en-GB" b="1" dirty="0"/>
          </a:p>
          <a:p>
            <a:pPr>
              <a:spcBef>
                <a:spcPts val="0"/>
              </a:spcBef>
            </a:pPr>
            <a:r>
              <a:rPr lang="en-GB" b="1" dirty="0"/>
              <a:t>PLEASE NOTE, NO PHOTOGRAPHY IS ALLOWED ON THE PREMISES</a:t>
            </a:r>
          </a:p>
          <a:p>
            <a:pPr>
              <a:spcBef>
                <a:spcPts val="0"/>
              </a:spcBef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 </a:t>
            </a:r>
            <a:fld id="{2565FA6D-D4C8-4C4C-AC4B-3269734D34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Safety and Local Information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704" y="5424220"/>
            <a:ext cx="2808312" cy="1433780"/>
          </a:xfrm>
          <a:prstGeom prst="rect">
            <a:avLst/>
          </a:prstGeom>
        </p:spPr>
      </p:pic>
      <p:pic>
        <p:nvPicPr>
          <p:cNvPr id="2050" name="Picture 2" descr="P:\HSE Projects\Corporate\PH06101\PH06101_SRP_Mathematical_Modelling\Technical\WP3\ADMLC Atmos Dispersion\200312 Seminar Workshop at PHE\ADMLC Chair slides\NRW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016" y="5668144"/>
            <a:ext cx="3792413" cy="73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Membership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924" y="1636318"/>
            <a:ext cx="2001188" cy="1000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49"/>
          <a:stretch/>
        </p:blipFill>
        <p:spPr>
          <a:xfrm>
            <a:off x="676857" y="2636912"/>
            <a:ext cx="1158839" cy="11239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77" y="2621218"/>
            <a:ext cx="2063376" cy="12359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23" y="1427670"/>
            <a:ext cx="1666875" cy="1133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71" y="3922690"/>
            <a:ext cx="1969733" cy="9766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02" y="1310755"/>
            <a:ext cx="1500186" cy="15001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27660" r="9891" b="31641"/>
          <a:stretch/>
        </p:blipFill>
        <p:spPr>
          <a:xfrm>
            <a:off x="3483350" y="4482644"/>
            <a:ext cx="2134824" cy="10095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19993"/>
          <a:stretch/>
        </p:blipFill>
        <p:spPr>
          <a:xfrm>
            <a:off x="5613213" y="4705333"/>
            <a:ext cx="2938367" cy="10182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84" y="3267698"/>
            <a:ext cx="2079942" cy="1330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53" y="3182904"/>
            <a:ext cx="2001870" cy="893692"/>
          </a:xfrm>
          <a:prstGeom prst="rect">
            <a:avLst/>
          </a:prstGeom>
        </p:spPr>
      </p:pic>
      <p:pic>
        <p:nvPicPr>
          <p:cNvPr id="1026" name="Picture 2" descr="UK Health Security Agency launches with a relentless focus on keeping the  nation safe - GOV.UK">
            <a:extLst>
              <a:ext uri="{FF2B5EF4-FFF2-40B4-BE49-F238E27FC236}">
                <a16:creationId xmlns:a16="http://schemas.microsoft.com/office/drawing/2014/main" id="{7468B6A9-BC21-4B9F-925A-4B42058AC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6" t="8689" r="17020" b="6951"/>
          <a:stretch/>
        </p:blipFill>
        <p:spPr bwMode="auto">
          <a:xfrm>
            <a:off x="520194" y="4988366"/>
            <a:ext cx="1617553" cy="147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934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853136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January 2021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Guidelines for the Preparation of Short Range Dispersion Modelling Assessments for Compliance with Regulatory Requirements” – An Update to the ADMLC 2004 Guidance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https://admlc.com/model-guidelines/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July 2021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Report published on “Dense-gas dispersion for industrial regulation and emergency response” by Rachel Batt (HSE)</a:t>
            </a:r>
          </a:p>
          <a:p>
            <a:pPr lvl="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Spreadsheet of datasets for model validation</a:t>
            </a:r>
          </a:p>
          <a:p>
            <a:pPr lvl="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Spreadsheet of previous incidents</a:t>
            </a:r>
          </a:p>
          <a:p>
            <a:pPr lvl="1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https://admlc.com/publications/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September 2021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Report published on “A Review of Approaches to Dispersion Modelling of Odour Emissions and Intercomparison of Models and Odour Nuisance Assessment Criteria” by CERC and ELLE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https://admlc.com/publications/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Recent Work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666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Review of methods used to assess the performance of atmospheric dispersion models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Scope: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Literature review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Case studies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Guidance on application of model evaluation methods to different scenarios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Contract awarded to CERC and Steven Hanna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Timeline: results to be presented in 2025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Ron Meris (DTRA) kindly offered to provide external peer review 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Ongoing Work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EE04FA-6089-1D36-E498-AD0F16C8AC89}"/>
              </a:ext>
            </a:extLst>
          </p:cNvPr>
          <p:cNvSpPr txBox="1">
            <a:spLocks/>
          </p:cNvSpPr>
          <p:nvPr/>
        </p:nvSpPr>
        <p:spPr>
          <a:xfrm>
            <a:off x="899592" y="5283340"/>
            <a:ext cx="7643192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ADMLC welcomes partnerships with other funding agencies or self-funding research organisations on topics of mutual interest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688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507288" cy="410445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Impact of changing meteorology (due to global warming) on dispersion model predictions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Design of sensor networks to inform dispersion modelling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Further ideas welcome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Future Work?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79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41168"/>
          </a:xfrm>
        </p:spPr>
        <p:txBody>
          <a:bodyPr>
            <a:normAutofit lnSpcReduction="10000"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H1 Tool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https://admlc.com/h1-tool/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H1 (formerly D1) was the Environment Agency’s software tool to calculate the stack height for satisfactory dispersion of various substances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Withdrawn in 2016 and not Environment Agency current guidance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Still a useful method for calculating effective stack heights</a:t>
            </a:r>
          </a:p>
          <a:p>
            <a:pPr lvl="1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Safety and Reliability Directorate (SRD) Reports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Historical reports produced by SRD (UK Atomic Energy Authority)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accidental release of anhydrous ammonia to the atmosphere – a systematic study of factors influencing cloud density and dispersion. 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Discharge rate calculation methods for use in plant safety assessments.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https://admlc.com/safety-and-reliability-directorate-srd-series-reports/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Hosting datasets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Jack Rabbit III and MODISAFE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93504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Website Updates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549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686800" cy="4104456"/>
          </a:xfrm>
        </p:spPr>
        <p:txBody>
          <a:bodyPr>
            <a:no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May 2021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“Dispersion modelling and satellites” webinar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February 2022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“Use of dispersion modelling for sensor network design to facilitate source attribution, emissions estimation and incident response” webinar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March 2023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“Dense gas dispersion modelling in complex terrain, with a focus on carbon dioxide pipelines” webinar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October 2023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“Dry deposition and surface chemical reactivity” seminar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December 2023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“Modelling katabatic flows” webinar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February 2025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“Modelling wildfires” seminar, Met Office, Exeter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Recordings available: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http://www.admlc.com/events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ADMLC Webinars </a:t>
            </a:r>
            <a:b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and Seminars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81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NWP data is becoming more widely used as an input to dispersion modelling for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Regulatory air quality impact assessments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Probabilistic accident consequence assessments of radiological releases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Resolution of NWP data can affect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Representativeness of meteorology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Influence of localized effects: terrain, land/sea breezes etc.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 does the NWP resolution affect dispersion model predictions?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Is there an issue with double-counting of terrain effects with some dispersion models?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Meeting aims: CERC and UKHSA to present detailed findings 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Opportunity for consultants and regulators to discuss how the results should be used to inform future work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37520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Impact of different resolutions of NWP data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58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Seminar Programme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732247"/>
              </p:ext>
            </p:extLst>
          </p:nvPr>
        </p:nvGraphicFramePr>
        <p:xfrm>
          <a:off x="539553" y="1750184"/>
          <a:ext cx="8064894" cy="42819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0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288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Simon Gant</a:t>
                      </a:r>
                      <a:r>
                        <a:rPr lang="en-GB" sz="16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(HSE)</a:t>
                      </a:r>
                      <a:endParaRPr lang="en-GB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ADMLC Chair’s welcome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456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James O’Neill (CERC)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Findings of CERC study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Peter Bedwell (UKHSA)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Findings of UKHSA study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28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Coffee/tea break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Kieran Laxen (IAQM, APS)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IAQM guidelines &amp; application of met data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Matthew Bevington (NRW)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Regulator’s perspective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571206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Discussion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974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</a:t>
                      </a:r>
                      <a:endParaRPr lang="en-GB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080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625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363272" cy="42484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Speakers: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James O’Neill (CERC)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Peter Bedwell (UKHSA)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Keiran Laxen (IAQM, APS)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Matthew Bevington (NRW)</a:t>
            </a:r>
          </a:p>
          <a:p>
            <a:pPr lvl="1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ADMLC Secretariat for organising and hosting the meeting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Justin Smith, Peter Bedwell and Claire Delides (UKHSA)</a:t>
            </a:r>
          </a:p>
          <a:p>
            <a:pPr lvl="1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Thanks also to all contributors for useful discussions</a:t>
            </a:r>
          </a:p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C946C9E-4F7E-0285-84EF-4915C53DE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B21C5A-3997-A4C1-6737-9B8629E25384}"/>
              </a:ext>
            </a:extLst>
          </p:cNvPr>
          <p:cNvSpPr/>
          <p:nvPr/>
        </p:nvSpPr>
        <p:spPr>
          <a:xfrm>
            <a:off x="25005" y="1721687"/>
            <a:ext cx="9108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Investigating the impact of applying different grid resolutions of NWP data in atmospheric dispersion modelling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544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363272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would welcome feedback: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admlc@ukhsa.gov.uk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worked well? 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could we improve?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Future ideas for ADMLC webinars and seminars?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9" t="21913" r="19662" b="52502"/>
          <a:stretch/>
        </p:blipFill>
        <p:spPr bwMode="auto">
          <a:xfrm>
            <a:off x="395536" y="352321"/>
            <a:ext cx="2736304" cy="8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338936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266658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Public Health England">
      <a:dk1>
        <a:sysClr val="windowText" lastClr="000000"/>
      </a:dk1>
      <a:lt1>
        <a:sysClr val="window" lastClr="FFFFFF"/>
      </a:lt1>
      <a:dk2>
        <a:srgbClr val="009966"/>
      </a:dk2>
      <a:lt2>
        <a:srgbClr val="98002E"/>
      </a:lt2>
      <a:accent1>
        <a:srgbClr val="11175E"/>
      </a:accent1>
      <a:accent2>
        <a:srgbClr val="D8B5A3"/>
      </a:accent2>
      <a:accent3>
        <a:srgbClr val="F9A25E"/>
      </a:accent3>
      <a:accent4>
        <a:srgbClr val="EEB111"/>
      </a:accent4>
      <a:accent5>
        <a:srgbClr val="00B274"/>
      </a:accent5>
      <a:accent6>
        <a:srgbClr val="A7A9AC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5547DEF730D74EA5543201242B40D3" ma:contentTypeVersion="8" ma:contentTypeDescription="Create a new document." ma:contentTypeScope="" ma:versionID="52423a80864e31395eb56070ce0039d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248a340790c531f5f28813cd99774a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1:PublishingContac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PublishingContact" ma:index="12" nillable="true" ma:displayName="Contact" ma:hidden="true" ma:list="UserInfo" ma:internalName="PublishingContact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PublishingContact xmlns="http://schemas.microsoft.com/sharepoint/v3">
      <UserInfo>
        <DisplayName/>
        <AccountId xsi:nil="true"/>
        <AccountType/>
      </UserInfo>
    </PublishingContact>
  </documentManagement>
</p:properties>
</file>

<file path=customXml/itemProps1.xml><?xml version="1.0" encoding="utf-8"?>
<ds:datastoreItem xmlns:ds="http://schemas.openxmlformats.org/officeDocument/2006/customXml" ds:itemID="{A4971BF1-60A6-4338-A226-CFD964034A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A860C3-64E6-4D2A-94B1-6B6AC446E3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AA3BD5-90C3-4BC2-94B6-F5B6FAEAFEE3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1026</Words>
  <Application>Microsoft Office PowerPoint</Application>
  <PresentationFormat>On-screen Show (4:3)</PresentationFormat>
  <Paragraphs>174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Office Theme</vt:lpstr>
      <vt:lpstr>1_Office Theme</vt:lpstr>
      <vt:lpstr>2_Office Theme</vt:lpstr>
      <vt:lpstr>PowerPoint Presentation</vt:lpstr>
      <vt:lpstr>Safety and Local Information</vt:lpstr>
      <vt:lpstr>IF YOU HEAR AN ALARM YOU MUST TAKE IMMEDIATE ACTION</vt:lpstr>
      <vt:lpstr>The Chilton Training Centre</vt:lpstr>
      <vt:lpstr>Supplementary Information For Visitors</vt:lpstr>
      <vt:lpstr>ADMLC Membership</vt:lpstr>
      <vt:lpstr>ADMLC Recent Work</vt:lpstr>
      <vt:lpstr>ADMLC Ongoing Work</vt:lpstr>
      <vt:lpstr>ADMLC Future Work?</vt:lpstr>
      <vt:lpstr>ADMLC Website Updates</vt:lpstr>
      <vt:lpstr>ADMLC Webinars  and Seminars</vt:lpstr>
      <vt:lpstr>Impact of different resolutions of NWP data</vt:lpstr>
      <vt:lpstr>Seminar Programme</vt:lpstr>
      <vt:lpstr>PowerPoint Presentation</vt:lpstr>
      <vt:lpstr>Thank you</vt:lpstr>
      <vt:lpstr>Thank you</vt:lpstr>
    </vt:vector>
  </TitlesOfParts>
  <Company>Cabinet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ADMLC presentation</dc:title>
  <dc:creator>Jim Stewart-Evans (JSE)</dc:creator>
  <cp:lastModifiedBy>Simon Gant</cp:lastModifiedBy>
  <cp:revision>209</cp:revision>
  <dcterms:created xsi:type="dcterms:W3CDTF">2012-10-10T09:02:29Z</dcterms:created>
  <dcterms:modified xsi:type="dcterms:W3CDTF">2024-10-16T07:55:44Z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0x010100855547DEF730D74EA5543201242B40D3</vt:lpwstr>
  </property>
</Properties>
</file>